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14630400" cy="82296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7">
          <p15:clr>
            <a:srgbClr val="A4A3A4"/>
          </p15:clr>
        </p15:guide>
        <p15:guide id="2" orient="horz" pos="528">
          <p15:clr>
            <a:srgbClr val="A4A3A4"/>
          </p15:clr>
        </p15:guide>
        <p15:guide id="3" pos="88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432" autoAdjust="0"/>
  </p:normalViewPr>
  <p:slideViewPr>
    <p:cSldViewPr snapToGrid="0" snapToObjects="1">
      <p:cViewPr varScale="1">
        <p:scale>
          <a:sx n="48" d="100"/>
          <a:sy n="48" d="100"/>
        </p:scale>
        <p:origin x="1565" y="62"/>
      </p:cViewPr>
      <p:guideLst>
        <p:guide pos="367"/>
        <p:guide orient="horz" pos="528"/>
        <p:guide pos="8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B5214-4C5E-4550-B769-3D5FC0D22245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370A8-30CE-4811-8EF1-9D66C0426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2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70A8-30CE-4811-8EF1-9D66C04262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8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r>
              <a:rPr lang="ru-RU" dirty="0"/>
              <a:t>СЛАЙД 12 — 06 · БИЗНЕС-МОДЕЛЬ И ПЛАН РАЗВИТИЯ  —  2/2</a:t>
            </a:r>
          </a:p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1. СУТЬ РАЗДЕЛА</a:t>
            </a:r>
          </a:p>
          <a:p>
            <a:pPr>
              <a:defRPr/>
            </a:pPr>
            <a:r>
              <a:rPr lang="ru-RU" dirty="0"/>
              <a:t>Конкретный </a:t>
            </a:r>
            <a:r>
              <a:rPr lang="ru-RU" dirty="0" err="1"/>
              <a:t>Go-to-Market</a:t>
            </a:r>
            <a:r>
              <a:rPr lang="ru-RU" dirty="0"/>
              <a:t> через канал </a:t>
            </a:r>
            <a:r>
              <a:rPr lang="ru-RU" dirty="0" err="1"/>
              <a:t>Axoft</a:t>
            </a:r>
            <a:r>
              <a:rPr lang="ru-RU" dirty="0"/>
              <a:t> — кто продаёт, как, с какой целью. Это ключевой слайд для </a:t>
            </a:r>
            <a:r>
              <a:rPr lang="ru-RU" dirty="0" err="1"/>
              <a:t>Axoft</a:t>
            </a:r>
            <a:r>
              <a:rPr lang="ru-RU" dirty="0"/>
              <a:t>: нужно показать, что вы понимаете модель дистрибуции и готовы работать в партнёрском канале.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2. КЛЮЧЕВЫЕ ВОПРОСЫ</a:t>
            </a:r>
          </a:p>
          <a:p>
            <a:pPr>
              <a:defRPr/>
            </a:pPr>
            <a:r>
              <a:rPr lang="ru-RU" dirty="0"/>
              <a:t>Ключевые вопросы для ответа:</a:t>
            </a:r>
          </a:p>
          <a:p>
            <a:pPr>
              <a:defRPr/>
            </a:pPr>
            <a:r>
              <a:rPr lang="ru-RU" dirty="0"/>
              <a:t>1. Как продукт встраивается в модель дистрибуции? Кто продаёт конечному клиенту?</a:t>
            </a:r>
          </a:p>
          <a:p>
            <a:pPr>
              <a:defRPr/>
            </a:pPr>
            <a:r>
              <a:rPr lang="ru-RU" dirty="0"/>
              <a:t>2. Какой профиль партнёра подходит для продажи? Нужные компетенции.</a:t>
            </a:r>
          </a:p>
          <a:p>
            <a:pPr>
              <a:defRPr/>
            </a:pPr>
            <a:r>
              <a:rPr lang="ru-RU" dirty="0"/>
              <a:t>3. Что требуется для запуска в канале? Обучение, </a:t>
            </a:r>
            <a:r>
              <a:rPr lang="ru-RU" dirty="0" err="1"/>
              <a:t>демо</a:t>
            </a:r>
            <a:r>
              <a:rPr lang="ru-RU" dirty="0"/>
              <a:t>, маркетинговые материалы.</a:t>
            </a:r>
          </a:p>
          <a:p>
            <a:pPr>
              <a:defRPr/>
            </a:pPr>
            <a:r>
              <a:rPr lang="ru-RU" dirty="0"/>
              <a:t>4. Цели по каналу </a:t>
            </a:r>
            <a:r>
              <a:rPr lang="ru-RU" dirty="0" err="1"/>
              <a:t>Axoft</a:t>
            </a:r>
            <a:r>
              <a:rPr lang="ru-RU" dirty="0"/>
              <a:t>: год 1 и год 2 — в контрактах и выручке.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3. РЕКОМЕНДУЕМЫЙ ОБЪЁМ</a:t>
            </a:r>
          </a:p>
          <a:p>
            <a:pPr>
              <a:defRPr/>
            </a:pPr>
            <a:r>
              <a:rPr lang="ru-RU" dirty="0"/>
              <a:t>1 слайд. Схема канала + профиль партнёра + план запуска (3-5 шагов) + KPI: контракты и выручка.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4. ПРИМЕР СИЛЬНОГО ОТВЕТА</a:t>
            </a:r>
          </a:p>
          <a:p>
            <a:pPr>
              <a:defRPr/>
            </a:pPr>
            <a:r>
              <a:rPr lang="ru-RU" dirty="0"/>
              <a:t>«Схема: </a:t>
            </a:r>
            <a:r>
              <a:rPr lang="ru-RU" dirty="0" err="1"/>
              <a:t>Axoft</a:t>
            </a:r>
            <a:r>
              <a:rPr lang="ru-RU" dirty="0"/>
              <a:t> → ИБ-реселлер с компетенцией АСУТП → промышленное предприятие. Профиль партнёра: ИБ-интегратор с опытом на КИИ, 5+ инженеров АСУТП. Запуск: 2 воркшопа + </a:t>
            </a:r>
            <a:r>
              <a:rPr lang="ru-RU" dirty="0" err="1"/>
              <a:t>demo-kit</a:t>
            </a:r>
            <a:r>
              <a:rPr lang="ru-RU" dirty="0"/>
              <a:t> + совместный пилот. KPI: год 1 — 3 контракта, 7,5 млн руб.; год 2 — 10 контрактов, 25 млн руб.»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────────────────────────────────────────</a:t>
            </a:r>
          </a:p>
          <a:p>
            <a:pPr>
              <a:defRPr/>
            </a:pPr>
            <a:r>
              <a:rPr lang="ru-RU" dirty="0"/>
              <a:t>СТРУКТУРА СЛАЙДА (замените своим контентом)</a:t>
            </a:r>
          </a:p>
          <a:p>
            <a:pPr>
              <a:defRPr/>
            </a:pPr>
            <a:r>
              <a:rPr lang="ru-RU" dirty="0"/>
              <a:t>1. Схема канала: дистрибьютор → партнёр → клиент</a:t>
            </a:r>
          </a:p>
          <a:p>
            <a:pPr>
              <a:defRPr/>
            </a:pPr>
            <a:r>
              <a:rPr lang="ru-RU" dirty="0"/>
              <a:t>2. Профиль целевого партнёра</a:t>
            </a:r>
          </a:p>
          <a:p>
            <a:pPr>
              <a:defRPr/>
            </a:pPr>
            <a:r>
              <a:rPr lang="ru-RU" dirty="0"/>
              <a:t>3. План запуска в канале (шаги)</a:t>
            </a:r>
          </a:p>
          <a:p>
            <a:pPr>
              <a:defRPr/>
            </a:pPr>
            <a:r>
              <a:rPr lang="ru-RU" dirty="0"/>
              <a:t>4. KPI: контракты и выручка, год 1 / год 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70A8-30CE-4811-8EF1-9D66C04262E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90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r>
              <a:rPr lang="ru-RU" dirty="0"/>
              <a:t>СЛАЙД 13 — 07 · КОМАНДА</a:t>
            </a:r>
          </a:p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1. СУТЬ РАЗДЕЛА</a:t>
            </a:r>
          </a:p>
          <a:p>
            <a:pPr>
              <a:defRPr/>
            </a:pPr>
            <a:r>
              <a:rPr lang="ru-RU" dirty="0"/>
              <a:t>Покажите людей, которые доведут продукт до рынка — опыт, роли, почему именно вы. Инвесторы и дистрибьюторы ставят на команду, а не только на продукт.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2. КЛЮЧЕВЫЕ ВОПРОСЫ</a:t>
            </a:r>
          </a:p>
          <a:p>
            <a:pPr>
              <a:defRPr/>
            </a:pPr>
            <a:r>
              <a:rPr lang="ru-RU" dirty="0"/>
              <a:t>Ключевые вопросы для ответа:</a:t>
            </a:r>
          </a:p>
          <a:p>
            <a:pPr>
              <a:defRPr/>
            </a:pPr>
            <a:r>
              <a:rPr lang="ru-RU" dirty="0"/>
              <a:t>1. Кто ключевые члены команды? Имя, роль, 1-2 строки релевантного опыта каждого.</a:t>
            </a:r>
          </a:p>
          <a:p>
            <a:pPr>
              <a:defRPr/>
            </a:pPr>
            <a:r>
              <a:rPr lang="ru-RU" dirty="0"/>
              <a:t>2. Кто отвечает за продукт, разработку и продажи? Критичные пробелы в команде?</a:t>
            </a:r>
          </a:p>
          <a:p>
            <a:pPr>
              <a:defRPr/>
            </a:pPr>
            <a:r>
              <a:rPr lang="ru-RU" dirty="0"/>
              <a:t>3. Есть ли </a:t>
            </a:r>
            <a:r>
              <a:rPr lang="ru-RU" dirty="0" err="1"/>
              <a:t>advisors</a:t>
            </a:r>
            <a:r>
              <a:rPr lang="ru-RU" dirty="0"/>
              <a:t>, менторы или стратегические партнёры?</a:t>
            </a:r>
          </a:p>
          <a:p>
            <a:pPr>
              <a:defRPr/>
            </a:pPr>
            <a:r>
              <a:rPr lang="ru-RU" dirty="0"/>
              <a:t>4. Почему именно ваша команда реализует этот продукт лучше других?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3. РЕКОМЕНДУЕМЫЙ ОБЪЁМ</a:t>
            </a:r>
          </a:p>
          <a:p>
            <a:pPr>
              <a:defRPr/>
            </a:pPr>
            <a:r>
              <a:rPr lang="ru-RU" dirty="0"/>
              <a:t>1 слайд. 3-5 человек: фото + имя + роль + 1-2 строки </a:t>
            </a:r>
            <a:r>
              <a:rPr lang="ru-RU" dirty="0" err="1"/>
              <a:t>bio</a:t>
            </a:r>
            <a:r>
              <a:rPr lang="ru-RU" dirty="0"/>
              <a:t>. Отдельно — </a:t>
            </a:r>
            <a:r>
              <a:rPr lang="ru-RU" dirty="0" err="1"/>
              <a:t>advisors</a:t>
            </a:r>
            <a:r>
              <a:rPr lang="ru-RU" dirty="0"/>
              <a:t> и план найма.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4. ПРИМЕР СИЛЬНОГО ОТВЕТА</a:t>
            </a:r>
          </a:p>
          <a:p>
            <a:pPr>
              <a:defRPr/>
            </a:pPr>
            <a:r>
              <a:rPr lang="ru-RU" dirty="0"/>
              <a:t>«Алексей Петров (CEO) — 10 лет в промышленной автоматизации, </a:t>
            </a:r>
            <a:r>
              <a:rPr lang="ru-RU" dirty="0" err="1"/>
              <a:t>ex-Honeywell</a:t>
            </a:r>
            <a:r>
              <a:rPr lang="ru-RU" dirty="0"/>
              <a:t>. Мария Иванова (CTO) — </a:t>
            </a:r>
            <a:r>
              <a:rPr lang="ru-RU" dirty="0" err="1"/>
              <a:t>ex-РТСофт</a:t>
            </a:r>
            <a:r>
              <a:rPr lang="ru-RU" dirty="0"/>
              <a:t>, автор 3 патентов в области </a:t>
            </a:r>
            <a:r>
              <a:rPr lang="ru-RU" dirty="0" err="1"/>
              <a:t>IoT</a:t>
            </a:r>
            <a:r>
              <a:rPr lang="ru-RU" dirty="0"/>
              <a:t>. Дмитрий Сидоров (VP </a:t>
            </a:r>
            <a:r>
              <a:rPr lang="ru-RU" dirty="0" err="1"/>
              <a:t>Sales</a:t>
            </a:r>
            <a:r>
              <a:rPr lang="ru-RU" dirty="0"/>
              <a:t>) — построил канал из 40 партнёров в КРОК за 3 года. </a:t>
            </a:r>
            <a:r>
              <a:rPr lang="ru-RU" dirty="0" err="1"/>
              <a:t>Advisor</a:t>
            </a:r>
            <a:r>
              <a:rPr lang="ru-RU" dirty="0"/>
              <a:t>: Виктор Орлов, </a:t>
            </a:r>
            <a:r>
              <a:rPr lang="ru-RU" dirty="0" err="1"/>
              <a:t>ex</a:t>
            </a:r>
            <a:r>
              <a:rPr lang="ru-RU" dirty="0"/>
              <a:t>-СИБУР. </a:t>
            </a:r>
            <a:r>
              <a:rPr lang="ru-RU" dirty="0" err="1"/>
              <a:t>Найм</a:t>
            </a:r>
            <a:r>
              <a:rPr lang="ru-RU" dirty="0"/>
              <a:t>: 2 </a:t>
            </a:r>
            <a:r>
              <a:rPr lang="ru-RU" dirty="0" err="1"/>
              <a:t>senior</a:t>
            </a:r>
            <a:r>
              <a:rPr lang="ru-RU" dirty="0"/>
              <a:t>-разработчика и 1 </a:t>
            </a:r>
            <a:r>
              <a:rPr lang="ru-RU" dirty="0" err="1"/>
              <a:t>пресейл</a:t>
            </a:r>
            <a:r>
              <a:rPr lang="ru-RU" dirty="0"/>
              <a:t>.»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────────────────────────────────────────</a:t>
            </a:r>
          </a:p>
          <a:p>
            <a:pPr>
              <a:defRPr/>
            </a:pPr>
            <a:r>
              <a:rPr lang="ru-RU" dirty="0"/>
              <a:t>СТРУКТУРА СЛАЙДА (замените своим контентом)</a:t>
            </a:r>
          </a:p>
          <a:p>
            <a:pPr>
              <a:defRPr/>
            </a:pPr>
            <a:r>
              <a:rPr lang="ru-RU" dirty="0"/>
              <a:t>1. Фото + имя + роль + краткое </a:t>
            </a:r>
            <a:r>
              <a:rPr lang="ru-RU" dirty="0" err="1"/>
              <a:t>bio</a:t>
            </a:r>
            <a:endParaRPr lang="ru-RU" dirty="0"/>
          </a:p>
          <a:p>
            <a:pPr>
              <a:defRPr/>
            </a:pPr>
            <a:r>
              <a:rPr lang="ru-RU" dirty="0"/>
              <a:t>2. Ключевые достижения (релевантный опыт)</a:t>
            </a:r>
          </a:p>
          <a:p>
            <a:pPr>
              <a:defRPr/>
            </a:pPr>
            <a:r>
              <a:rPr lang="ru-RU" dirty="0"/>
              <a:t>3. </a:t>
            </a:r>
            <a:r>
              <a:rPr lang="ru-RU" dirty="0" err="1"/>
              <a:t>Advisors</a:t>
            </a:r>
            <a:r>
              <a:rPr lang="ru-RU" dirty="0"/>
              <a:t> и стратегические партнёры</a:t>
            </a:r>
          </a:p>
          <a:p>
            <a:pPr>
              <a:defRPr/>
            </a:pPr>
            <a:r>
              <a:rPr lang="ru-RU" dirty="0"/>
              <a:t>4. Команда: текущий состав и план найма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70A8-30CE-4811-8EF1-9D66C04262E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6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r>
              <a:rPr lang="ru-RU" dirty="0"/>
              <a:t>СЛАЙД 4 — 01 · ПРОБЛЕМА И РЕШЕНИЕ  —  1/2</a:t>
            </a:r>
          </a:p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1. СУТЬ РАЗДЕЛА</a:t>
            </a:r>
          </a:p>
          <a:p>
            <a:pPr>
              <a:defRPr/>
            </a:pPr>
            <a:r>
              <a:rPr lang="ru-RU" dirty="0"/>
              <a:t>Подтвердите, что проблема клиента реальна, масштабна и не решена существующими способами. Комиссия проверяет наличие «рыночной боли» — без неё ценностное предложение не работает.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2. КЛЮЧЕВЫЕ ВОПРОСЫ</a:t>
            </a:r>
          </a:p>
          <a:p>
            <a:pPr>
              <a:defRPr/>
            </a:pPr>
            <a:r>
              <a:rPr lang="ru-RU" dirty="0"/>
              <a:t>Ключевые вопросы для ответа:</a:t>
            </a:r>
          </a:p>
          <a:p>
            <a:pPr>
              <a:defRPr/>
            </a:pPr>
            <a:r>
              <a:rPr lang="ru-RU" dirty="0"/>
              <a:t>1. С какой конкретной болью сталкиваются ваши клиенты? Опишите ситуацию «как есть».</a:t>
            </a:r>
          </a:p>
          <a:p>
            <a:pPr>
              <a:defRPr/>
            </a:pPr>
            <a:r>
              <a:rPr lang="ru-RU" dirty="0"/>
              <a:t>2. Как проблема решается сейчас и почему существующие подходы недостаточны?</a:t>
            </a:r>
          </a:p>
          <a:p>
            <a:pPr>
              <a:defRPr/>
            </a:pPr>
            <a:r>
              <a:rPr lang="ru-RU" dirty="0"/>
              <a:t>3. Какими данными вы подтверждаете масштаб? Исследования, опросы, кейсы клиентов.</a:t>
            </a:r>
          </a:p>
          <a:p>
            <a:pPr>
              <a:defRPr/>
            </a:pPr>
            <a:r>
              <a:rPr lang="ru-RU" dirty="0"/>
              <a:t>4. Что происходит, если не решать? Какова цена бездействия для компании?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3. РЕКОМЕНДУЕМЫЙ ОБЪЁМ</a:t>
            </a:r>
          </a:p>
          <a:p>
            <a:pPr>
              <a:defRPr/>
            </a:pPr>
            <a:r>
              <a:rPr lang="ru-RU" dirty="0"/>
              <a:t>1 слайд. 3-4 тезиса + 1 подкреплённый цифрой факт + 1 цитата или кейс клиента.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4. ПРИМЕР СИЛЬНОГО ОТВЕТА</a:t>
            </a:r>
          </a:p>
          <a:p>
            <a:pPr>
              <a:defRPr/>
            </a:pPr>
            <a:r>
              <a:rPr lang="ru-RU" dirty="0"/>
              <a:t>«Производственные компании теряют до 15% времени на ручной ввод данных между SCADA и ERP (IDC, 2024). Готовых интеграционных решений на российском рынке нет — ИТ-команды разрабатывают коннекторы самостоятельно, тратя 3-6 месяцев. Цена бездействия — до 2 млн руб./год на одно предприятие.»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────────────────────────────────────────</a:t>
            </a:r>
          </a:p>
          <a:p>
            <a:pPr>
              <a:defRPr/>
            </a:pPr>
            <a:r>
              <a:rPr lang="ru-RU" dirty="0"/>
              <a:t>СТРУКТУРА СЛАЙДА (замените своим контентом)</a:t>
            </a:r>
          </a:p>
          <a:p>
            <a:pPr>
              <a:defRPr/>
            </a:pPr>
            <a:r>
              <a:rPr lang="ru-RU" dirty="0"/>
              <a:t>1. Описание проблемы в 2-3 предложениях</a:t>
            </a:r>
          </a:p>
          <a:p>
            <a:pPr>
              <a:defRPr/>
            </a:pPr>
            <a:r>
              <a:rPr lang="ru-RU" dirty="0"/>
              <a:t>2. Данные / статистика / исследования</a:t>
            </a:r>
          </a:p>
          <a:p>
            <a:pPr>
              <a:defRPr/>
            </a:pPr>
            <a:r>
              <a:rPr lang="ru-RU" dirty="0"/>
              <a:t>3. Цитата клиента или кейс</a:t>
            </a:r>
          </a:p>
          <a:p>
            <a:pPr>
              <a:defRPr/>
            </a:pPr>
            <a:r>
              <a:rPr lang="ru-RU" dirty="0"/>
              <a:t>4. Иллюстрация: фото, схема, диаграмма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70A8-30CE-4811-8EF1-9D66C04262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5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r>
              <a:rPr lang="ru-RU" dirty="0"/>
              <a:t>СЛАЙД 5 — 01 · ПРОБЛЕМА И РЕШЕНИЕ  —  2/2</a:t>
            </a:r>
          </a:p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1. СУТЬ РАЗДЕЛА</a:t>
            </a:r>
          </a:p>
          <a:p>
            <a:pPr>
              <a:defRPr/>
            </a:pPr>
            <a:r>
              <a:rPr lang="ru-RU" dirty="0"/>
              <a:t>Опишите продукт в двух предложениях — без жаргона, с акцентом на результат. Комиссия должна мгновенно понять, что делает продукт и чем он принципиально лучше аналогов.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2. КЛЮЧЕВЫЕ ВОПРОСЫ</a:t>
            </a:r>
          </a:p>
          <a:p>
            <a:pPr>
              <a:defRPr/>
            </a:pPr>
            <a:r>
              <a:rPr lang="ru-RU" dirty="0"/>
              <a:t>Ключевые вопросы для ответа:</a:t>
            </a:r>
          </a:p>
          <a:p>
            <a:pPr>
              <a:defRPr/>
            </a:pPr>
            <a:r>
              <a:rPr lang="ru-RU" dirty="0"/>
              <a:t>1. Что именно делает ваш продукт? Объясните директору по продажам без технического жаргона.</a:t>
            </a:r>
          </a:p>
          <a:p>
            <a:pPr>
              <a:defRPr/>
            </a:pPr>
            <a:r>
              <a:rPr lang="ru-RU" dirty="0"/>
              <a:t>2. Как механически работает решение? Назовите 3-5 ключевых функций.</a:t>
            </a:r>
          </a:p>
          <a:p>
            <a:pPr>
              <a:defRPr/>
            </a:pPr>
            <a:r>
              <a:rPr lang="ru-RU" dirty="0"/>
              <a:t>3. Покажите продукт: скриншот, схема архитектуры или ссылка на </a:t>
            </a:r>
            <a:r>
              <a:rPr lang="ru-RU" dirty="0" err="1"/>
              <a:t>демо</a:t>
            </a:r>
            <a:r>
              <a:rPr lang="ru-RU" dirty="0"/>
              <a:t>.</a:t>
            </a:r>
          </a:p>
          <a:p>
            <a:pPr>
              <a:defRPr/>
            </a:pPr>
            <a:r>
              <a:rPr lang="ru-RU" dirty="0"/>
              <a:t>4. Почему ваш подход принципиально лучше альтернатив?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3. РЕКОМЕНДУЕМЫЙ ОБЪЁМ</a:t>
            </a:r>
          </a:p>
          <a:p>
            <a:pPr>
              <a:defRPr/>
            </a:pPr>
            <a:r>
              <a:rPr lang="ru-RU" dirty="0"/>
              <a:t>1 слайд. 1-2 предложения сути + скриншот или схема + 3-5 ключевых функций + 1 главный дифференциатор.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4. ПРИМЕР СИЛЬНОГО ОТВЕТА</a:t>
            </a:r>
          </a:p>
          <a:p>
            <a:pPr>
              <a:defRPr/>
            </a:pPr>
            <a:r>
              <a:rPr lang="ru-RU" dirty="0"/>
              <a:t>«Наш продукт — </a:t>
            </a:r>
            <a:r>
              <a:rPr lang="ru-RU" dirty="0" err="1"/>
              <a:t>low-code</a:t>
            </a:r>
            <a:r>
              <a:rPr lang="ru-RU" dirty="0"/>
              <a:t> платформа интеграции SCADA с корпоративными ERP за 2 недели без участия вендора. Ключевые функции: готовые коннекторы для 40+ систем, визуальный конструктор маппинга, мониторинг потоков в реальном времени. Главное отличие — нулевое кодирование и сертификация ФСТЭК.»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────────────────────────────────────────</a:t>
            </a:r>
          </a:p>
          <a:p>
            <a:pPr>
              <a:defRPr/>
            </a:pPr>
            <a:r>
              <a:rPr lang="ru-RU" dirty="0"/>
              <a:t>СТРУКТУРА СЛАЙДА (замените своим контентом)</a:t>
            </a:r>
          </a:p>
          <a:p>
            <a:pPr>
              <a:defRPr/>
            </a:pPr>
            <a:r>
              <a:rPr lang="ru-RU" dirty="0"/>
              <a:t>1. 1-2 предложения: что делает продукт</a:t>
            </a:r>
          </a:p>
          <a:p>
            <a:pPr>
              <a:defRPr/>
            </a:pPr>
            <a:r>
              <a:rPr lang="ru-RU" dirty="0"/>
              <a:t>2. Скриншот / схема / ссылка на </a:t>
            </a:r>
            <a:r>
              <a:rPr lang="ru-RU" dirty="0" err="1"/>
              <a:t>демо</a:t>
            </a:r>
            <a:endParaRPr lang="ru-RU" dirty="0"/>
          </a:p>
          <a:p>
            <a:pPr>
              <a:defRPr/>
            </a:pPr>
            <a:r>
              <a:rPr lang="ru-RU" dirty="0"/>
              <a:t>3. 3-5 ключевых функций</a:t>
            </a:r>
          </a:p>
          <a:p>
            <a:pPr>
              <a:defRPr/>
            </a:pPr>
            <a:r>
              <a:rPr lang="ru-RU" dirty="0"/>
              <a:t>4. Главное конкурентное отличие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70A8-30CE-4811-8EF1-9D66C04262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4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r>
              <a:rPr lang="ru-RU" dirty="0"/>
              <a:t>СЛАЙД 6 — 02 · ЦЕННОСТНОЕ ПРЕДЛОЖЕНИЕ</a:t>
            </a:r>
          </a:p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1. СУТЬ РАЗДЕЛА</a:t>
            </a:r>
          </a:p>
          <a:p>
            <a:pPr>
              <a:defRPr/>
            </a:pPr>
            <a:r>
              <a:rPr lang="ru-RU" dirty="0"/>
              <a:t>Сформулируйте ценностное предложение по формуле: «Для [кого] наш [продукт] решает [проблему], давая [измеримый результат]». Это центральный слайд всей презентации.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2. КЛЮЧЕВЫЕ ВОПРОСЫ</a:t>
            </a:r>
          </a:p>
          <a:p>
            <a:pPr>
              <a:defRPr/>
            </a:pPr>
            <a:r>
              <a:rPr lang="ru-RU" dirty="0"/>
              <a:t>Ключевые вопросы для ответа:</a:t>
            </a:r>
          </a:p>
          <a:p>
            <a:pPr>
              <a:defRPr/>
            </a:pPr>
            <a:r>
              <a:rPr lang="ru-RU" dirty="0"/>
              <a:t>1. Для кого этот продукт? Конкретный профиль: отрасль, размер компании, должность ЛПР.</a:t>
            </a:r>
          </a:p>
          <a:p>
            <a:pPr>
              <a:defRPr/>
            </a:pPr>
            <a:r>
              <a:rPr lang="ru-RU" dirty="0"/>
              <a:t>2. Какой измеримый результат получает клиент? Экономия, рост выручки, снижение риска.</a:t>
            </a:r>
          </a:p>
          <a:p>
            <a:pPr>
              <a:defRPr/>
            </a:pPr>
            <a:r>
              <a:rPr lang="ru-RU" dirty="0"/>
              <a:t>3. Что вы делаете лучше всех? Один главный дифференциатор — честно и конкретно.</a:t>
            </a:r>
          </a:p>
          <a:p>
            <a:pPr>
              <a:defRPr/>
            </a:pPr>
            <a:r>
              <a:rPr lang="ru-RU" dirty="0"/>
              <a:t>4. Почему клиент должен купить сейчас, а не через год? Что теряет, если откладывает?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3. РЕКОМЕНДУЕМЫЙ ОБЪЁМ</a:t>
            </a:r>
          </a:p>
          <a:p>
            <a:pPr>
              <a:defRPr/>
            </a:pPr>
            <a:r>
              <a:rPr lang="ru-RU" dirty="0"/>
              <a:t>1 слайд. Одна фраза ценностного предложения + профиль клиента + измеримый результат (цифры) + дифференциатор.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4. ПРИМЕР СИЛЬНОГО ОТВЕТА</a:t>
            </a:r>
          </a:p>
          <a:p>
            <a:pPr>
              <a:defRPr/>
            </a:pPr>
            <a:r>
              <a:rPr lang="ru-RU" dirty="0"/>
              <a:t>«Для ИТ-директоров промышленных предприятий с выручкой 3+ млрд руб. наша платформа сокращает время интеграции унаследованных систем с 6 месяцев до 2 недель, снижая CAPEX на 40%. Единственное отечественное решение с сертификацией ФСТЭК и поддержкой отечественных SCADA.»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────────────────────────────────────────</a:t>
            </a:r>
          </a:p>
          <a:p>
            <a:pPr>
              <a:defRPr/>
            </a:pPr>
            <a:r>
              <a:rPr lang="ru-RU" dirty="0"/>
              <a:t>СТРУКТУРА СЛАЙДА (замените своим контентом)</a:t>
            </a:r>
          </a:p>
          <a:p>
            <a:pPr>
              <a:defRPr/>
            </a:pPr>
            <a:r>
              <a:rPr lang="ru-RU" dirty="0"/>
              <a:t>1. Одна фраза ценностного предложения</a:t>
            </a:r>
          </a:p>
          <a:p>
            <a:pPr>
              <a:defRPr/>
            </a:pPr>
            <a:r>
              <a:rPr lang="ru-RU" dirty="0"/>
              <a:t>2. Профиль идеального клиента</a:t>
            </a:r>
          </a:p>
          <a:p>
            <a:pPr>
              <a:defRPr/>
            </a:pPr>
            <a:r>
              <a:rPr lang="ru-RU" dirty="0"/>
              <a:t>3. Измеримый результат (цифры)</a:t>
            </a:r>
          </a:p>
          <a:p>
            <a:pPr>
              <a:defRPr/>
            </a:pPr>
            <a:r>
              <a:rPr lang="ru-RU" dirty="0"/>
              <a:t>4. Главный дифференциатор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70A8-30CE-4811-8EF1-9D66C04262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9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r>
              <a:rPr lang="ru-RU" dirty="0"/>
              <a:t>СЛАЙД 7 — 03 · РЫНОК И АУДИТОРИЯ  —  1/2</a:t>
            </a:r>
          </a:p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1. СУТЬ РАЗДЕЛА</a:t>
            </a:r>
          </a:p>
          <a:p>
            <a:pPr>
              <a:defRPr/>
            </a:pPr>
            <a:r>
              <a:rPr lang="ru-RU" dirty="0"/>
              <a:t>Нарисуйте портрет идеального клиента — компания, роль ЛПР, приоритеты, путь покупки. </a:t>
            </a:r>
            <a:r>
              <a:rPr lang="ru-RU" dirty="0" err="1"/>
              <a:t>Axoft</a:t>
            </a:r>
            <a:r>
              <a:rPr lang="ru-RU" dirty="0"/>
              <a:t> продаёт через партнёрский канал, поэтому важно показать, кого именно будут искать реселлеры.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2. КЛЮЧЕВЫЕ ВОПРОСЫ</a:t>
            </a:r>
          </a:p>
          <a:p>
            <a:pPr>
              <a:defRPr/>
            </a:pPr>
            <a:r>
              <a:rPr lang="ru-RU" dirty="0"/>
              <a:t>Ключевые вопросы для ответа:</a:t>
            </a:r>
          </a:p>
          <a:p>
            <a:pPr>
              <a:defRPr/>
            </a:pPr>
            <a:r>
              <a:rPr lang="ru-RU" dirty="0"/>
              <a:t>1. Кто ваш идеальный клиент? Отрасль, размер по выручке и штату, роль ЛПР.</a:t>
            </a:r>
          </a:p>
          <a:p>
            <a:pPr>
              <a:defRPr/>
            </a:pPr>
            <a:r>
              <a:rPr lang="ru-RU" dirty="0"/>
              <a:t>2. Какие проблемы и приоритеты у этого клиента прямо сейчас?</a:t>
            </a:r>
          </a:p>
          <a:p>
            <a:pPr>
              <a:defRPr/>
            </a:pPr>
            <a:r>
              <a:rPr lang="ru-RU" dirty="0"/>
              <a:t>3. Как он покупает IT-решения? Тендер, прямая продажа, через дистрибьютора?</a:t>
            </a:r>
          </a:p>
          <a:p>
            <a:pPr>
              <a:defRPr/>
            </a:pPr>
            <a:r>
              <a:rPr lang="ru-RU" dirty="0"/>
              <a:t>4. Приведите 3-5 примеров реальных компаний — идеальных клиентов.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3. РЕКОМЕНДУЕМЫЙ ОБЪЁМ</a:t>
            </a:r>
          </a:p>
          <a:p>
            <a:pPr>
              <a:defRPr/>
            </a:pPr>
            <a:r>
              <a:rPr lang="ru-RU" dirty="0"/>
              <a:t>1 слайд. Портрет клиента (отрасль/размер/ЛПР) + топ-3 приоритета + модель покупки + примеры компаний.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4. ПРИМЕР СИЛЬНОГО ОТВЕТА</a:t>
            </a:r>
          </a:p>
          <a:p>
            <a:pPr>
              <a:defRPr/>
            </a:pPr>
            <a:r>
              <a:rPr lang="ru-RU" dirty="0"/>
              <a:t>«ЦА: ИТ-директора и директора по производству предприятий нефтехимии и машиностроения с выручкой 5-50 млрд руб. Топ-3 приоритета: импортозамещение SCADA, снижение простоев, соответствие требованиям КИИ. Покупают через тендер или прямой договор. Примеры: СИБУР, ОМК, Уралкалий.»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────────────────────────────────────────</a:t>
            </a:r>
          </a:p>
          <a:p>
            <a:pPr>
              <a:defRPr/>
            </a:pPr>
            <a:r>
              <a:rPr lang="ru-RU" dirty="0"/>
              <a:t>СТРУКТУРА СЛАЙДА (замените своим контентом)</a:t>
            </a:r>
          </a:p>
          <a:p>
            <a:pPr>
              <a:defRPr/>
            </a:pPr>
            <a:r>
              <a:rPr lang="ru-RU" dirty="0"/>
              <a:t>1. Портрет клиента: отрасль, размер, ЛПР</a:t>
            </a:r>
          </a:p>
          <a:p>
            <a:pPr>
              <a:defRPr/>
            </a:pPr>
            <a:r>
              <a:rPr lang="ru-RU" dirty="0"/>
              <a:t>2. Топ-3 проблемы / приоритета клиента</a:t>
            </a:r>
          </a:p>
          <a:p>
            <a:pPr>
              <a:defRPr/>
            </a:pPr>
            <a:r>
              <a:rPr lang="ru-RU" dirty="0"/>
              <a:t>3. Модель покупки IT-решений</a:t>
            </a:r>
          </a:p>
          <a:p>
            <a:pPr>
              <a:defRPr/>
            </a:pPr>
            <a:r>
              <a:rPr lang="ru-RU" dirty="0"/>
              <a:t>4. Примеры целевых компаний (логотипы)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70A8-30CE-4811-8EF1-9D66C04262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07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r>
              <a:rPr lang="ru-RU" dirty="0"/>
              <a:t>СЛАЙД 8 — 03 · РЫНОК И АУДИТОРИЯ  —  2/2</a:t>
            </a:r>
          </a:p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1. СУТЬ РАЗДЕЛА</a:t>
            </a:r>
          </a:p>
          <a:p>
            <a:pPr>
              <a:defRPr/>
            </a:pPr>
            <a:r>
              <a:rPr lang="ru-RU" dirty="0"/>
              <a:t>TAM → SAM → SOM с обоснованием — покажите, откуда берутся цифры. Комиссия проверяет обоснованность рыночных оценок: нет источника — нет доверия.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2. КЛЮЧЕВЫЕ ВОПРОСЫ</a:t>
            </a:r>
          </a:p>
          <a:p>
            <a:pPr>
              <a:defRPr/>
            </a:pPr>
            <a:r>
              <a:rPr lang="ru-RU" dirty="0"/>
              <a:t>Ключевые вопросы для ответа:</a:t>
            </a:r>
          </a:p>
          <a:p>
            <a:pPr>
              <a:defRPr/>
            </a:pPr>
            <a:r>
              <a:rPr lang="ru-RU" dirty="0"/>
              <a:t>1. Каков TAM, SAM и SOM в рублях? Обоснуйте каждую цифру.</a:t>
            </a:r>
          </a:p>
          <a:p>
            <a:pPr>
              <a:defRPr/>
            </a:pPr>
            <a:r>
              <a:rPr lang="ru-RU" dirty="0"/>
              <a:t>2. Как быстро растёт рынок? Укажите CAGR и два ключевых драйвера роста.</a:t>
            </a:r>
          </a:p>
          <a:p>
            <a:pPr>
              <a:defRPr/>
            </a:pPr>
            <a:r>
              <a:rPr lang="ru-RU" dirty="0"/>
              <a:t>3. Есть ли регуляторные факторы (импортозамещение, нормативы), ускоряющие спрос?</a:t>
            </a:r>
          </a:p>
          <a:p>
            <a:pPr>
              <a:defRPr/>
            </a:pPr>
            <a:r>
              <a:rPr lang="ru-RU" dirty="0"/>
              <a:t>4. Ваша целевая доля рынка через 3 года и допущения, на которых она основана.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3. РЕКОМЕНДУЕМЫЙ ОБЪЁМ</a:t>
            </a:r>
          </a:p>
          <a:p>
            <a:pPr>
              <a:defRPr/>
            </a:pPr>
            <a:r>
              <a:rPr lang="ru-RU" dirty="0"/>
              <a:t>1 слайд. Воронка TAM/SAM/SOM с цифрами + CAGR + ключевые драйверы + целевая доля через 3 года.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4. ПРИМЕР СИЛЬНОГО ОТВЕТА</a:t>
            </a:r>
          </a:p>
          <a:p>
            <a:pPr>
              <a:defRPr/>
            </a:pPr>
            <a:r>
              <a:rPr lang="ru-RU" dirty="0"/>
              <a:t>«TAM: 45 млрд руб. — рынок промышленной автоматизации РФ (IDC, 2024). SAM: 12 млрд руб. — сегмент интеграционных платформ для КИИ. SOM: 800 млн руб. к 2027 г. (6,7% SAM). CAGR рынка 22% — ускорен требованиями 187-ФЗ и программой импортозамещения.»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────────────────────────────────────────</a:t>
            </a:r>
          </a:p>
          <a:p>
            <a:pPr>
              <a:defRPr/>
            </a:pPr>
            <a:r>
              <a:rPr lang="ru-RU" dirty="0"/>
              <a:t>СТРУКТУРА СЛАЙДА (замените своим контентом)</a:t>
            </a:r>
          </a:p>
          <a:p>
            <a:pPr>
              <a:defRPr/>
            </a:pPr>
            <a:r>
              <a:rPr lang="ru-RU" dirty="0"/>
              <a:t>1. TAM / SAM / SOM — воронка с цифрами</a:t>
            </a:r>
          </a:p>
          <a:p>
            <a:pPr>
              <a:defRPr/>
            </a:pPr>
            <a:r>
              <a:rPr lang="ru-RU" dirty="0"/>
              <a:t>2. Динамика рынка: CAGR и ключевые драйверы</a:t>
            </a:r>
          </a:p>
          <a:p>
            <a:pPr>
              <a:defRPr/>
            </a:pPr>
            <a:r>
              <a:rPr lang="ru-RU" dirty="0"/>
              <a:t>3. Регуляторные / рыночные факторы</a:t>
            </a:r>
          </a:p>
          <a:p>
            <a:pPr>
              <a:defRPr/>
            </a:pPr>
            <a:r>
              <a:rPr lang="ru-RU" dirty="0"/>
              <a:t>4. Целевая доля: год 1, год 2, год 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70A8-30CE-4811-8EF1-9D66C04262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0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r>
              <a:rPr lang="ru-RU" dirty="0"/>
              <a:t>СЛАЙД 9 — 04 · ПРОДУКТ</a:t>
            </a:r>
          </a:p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1. СУТЬ РАЗДЕЛА</a:t>
            </a:r>
          </a:p>
          <a:p>
            <a:pPr>
              <a:defRPr/>
            </a:pPr>
            <a:r>
              <a:rPr lang="ru-RU" dirty="0"/>
              <a:t>Покажите зрелость продукта, технологическую уникальность и дорожную карту развития. </a:t>
            </a:r>
            <a:r>
              <a:rPr lang="ru-RU" dirty="0" err="1"/>
              <a:t>Axoft</a:t>
            </a:r>
            <a:r>
              <a:rPr lang="ru-RU" dirty="0"/>
              <a:t> ищет продукты, готовые к коммерческому запуску в канале — не R&amp;D-прототипы.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2. КЛЮЧЕВЫЕ ВОПРОСЫ</a:t>
            </a:r>
          </a:p>
          <a:p>
            <a:pPr>
              <a:defRPr/>
            </a:pPr>
            <a:r>
              <a:rPr lang="ru-RU" dirty="0"/>
              <a:t>Ключевые вопросы для ответа:</a:t>
            </a:r>
          </a:p>
          <a:p>
            <a:pPr>
              <a:defRPr/>
            </a:pPr>
            <a:r>
              <a:rPr lang="ru-RU" dirty="0"/>
              <a:t>1. Стадия готовности: R&amp;D, MVP, пилот, коммерческий запуск или масштабирование?</a:t>
            </a:r>
          </a:p>
          <a:p>
            <a:pPr>
              <a:defRPr/>
            </a:pPr>
            <a:r>
              <a:rPr lang="ru-RU" dirty="0"/>
              <a:t>2. Какие технологии в основе? В чём уникальность и защита от копирования?</a:t>
            </a:r>
          </a:p>
          <a:p>
            <a:pPr>
              <a:defRPr/>
            </a:pPr>
            <a:r>
              <a:rPr lang="ru-RU" dirty="0"/>
              <a:t>3. Есть ли патенты, ноу-хау, собственные алгоритмы или уникальные данные?</a:t>
            </a:r>
          </a:p>
          <a:p>
            <a:pPr>
              <a:defRPr/>
            </a:pPr>
            <a:r>
              <a:rPr lang="ru-RU" dirty="0"/>
              <a:t>4. Дорожная карта на 12-18 месяцев: что будет готово и к какому сроку?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3. РЕКОМЕНДУЕМЫЙ ОБЪЁМ</a:t>
            </a:r>
          </a:p>
          <a:p>
            <a:pPr>
              <a:defRPr/>
            </a:pPr>
            <a:r>
              <a:rPr lang="ru-RU" dirty="0"/>
              <a:t>1 слайд. Стадия готовности + технологический стек + статус патентов + </a:t>
            </a:r>
            <a:r>
              <a:rPr lang="ru-RU" dirty="0" err="1"/>
              <a:t>roadmap</a:t>
            </a:r>
            <a:r>
              <a:rPr lang="ru-RU" dirty="0"/>
              <a:t> с вехами.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4. ПРИМЕР СИЛЬНОГО ОТВЕТА</a:t>
            </a:r>
          </a:p>
          <a:p>
            <a:pPr>
              <a:defRPr/>
            </a:pPr>
            <a:r>
              <a:rPr lang="ru-RU" dirty="0"/>
              <a:t>«Стадия: коммерческий запуск. 7 платящих клиентов, ARR 18 млн руб. Стек: собственный движок маппинга на </a:t>
            </a:r>
            <a:r>
              <a:rPr lang="ru-RU" dirty="0" err="1"/>
              <a:t>Rust</a:t>
            </a:r>
            <a:r>
              <a:rPr lang="ru-RU" dirty="0"/>
              <a:t> + ML-классификатор. Зарегистрировано 2 патента. </a:t>
            </a:r>
            <a:r>
              <a:rPr lang="ru-RU" dirty="0" err="1"/>
              <a:t>Roadmap</a:t>
            </a:r>
            <a:r>
              <a:rPr lang="ru-RU" dirty="0"/>
              <a:t>: Q3 — модуль для АСУТП </a:t>
            </a:r>
            <a:r>
              <a:rPr lang="ru-RU" dirty="0" err="1"/>
              <a:t>Siemens</a:t>
            </a:r>
            <a:r>
              <a:rPr lang="ru-RU" dirty="0"/>
              <a:t>; Q4 — облачная </a:t>
            </a:r>
            <a:r>
              <a:rPr lang="ru-RU" dirty="0" err="1"/>
              <a:t>SaaS</a:t>
            </a:r>
            <a:r>
              <a:rPr lang="ru-RU" dirty="0"/>
              <a:t>-версия; Q1 2027 — API-</a:t>
            </a:r>
            <a:r>
              <a:rPr lang="ru-RU" dirty="0" err="1"/>
              <a:t>маркетплейс</a:t>
            </a:r>
            <a:r>
              <a:rPr lang="ru-RU" dirty="0"/>
              <a:t>.»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────────────────────────────────────────</a:t>
            </a:r>
          </a:p>
          <a:p>
            <a:pPr>
              <a:defRPr/>
            </a:pPr>
            <a:r>
              <a:rPr lang="ru-RU" dirty="0"/>
              <a:t>СТРУКТУРА СЛАЙДА (замените своим контентом)</a:t>
            </a:r>
          </a:p>
          <a:p>
            <a:pPr>
              <a:defRPr/>
            </a:pPr>
            <a:r>
              <a:rPr lang="ru-RU" dirty="0"/>
              <a:t>1. Стадия готовности + ключевые метрики</a:t>
            </a:r>
          </a:p>
          <a:p>
            <a:pPr>
              <a:defRPr/>
            </a:pPr>
            <a:r>
              <a:rPr lang="ru-RU" dirty="0"/>
              <a:t>2. Технологический стек и уникальность</a:t>
            </a:r>
          </a:p>
          <a:p>
            <a:pPr>
              <a:defRPr/>
            </a:pPr>
            <a:r>
              <a:rPr lang="ru-RU" dirty="0"/>
              <a:t>3. Патенты / ноу-хау / статус защиты</a:t>
            </a:r>
          </a:p>
          <a:p>
            <a:pPr>
              <a:defRPr/>
            </a:pPr>
            <a:r>
              <a:rPr lang="ru-RU" dirty="0"/>
              <a:t>4. </a:t>
            </a:r>
            <a:r>
              <a:rPr lang="ru-RU" dirty="0" err="1"/>
              <a:t>Roadmap</a:t>
            </a:r>
            <a:r>
              <a:rPr lang="ru-RU" dirty="0"/>
              <a:t>: </a:t>
            </a:r>
            <a:r>
              <a:rPr lang="ru-RU" dirty="0" err="1"/>
              <a:t>таймлайн</a:t>
            </a:r>
            <a:r>
              <a:rPr lang="ru-RU" dirty="0"/>
              <a:t> с ключевыми вехами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70A8-30CE-4811-8EF1-9D66C04262E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8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r>
              <a:rPr lang="ru-RU" dirty="0"/>
              <a:t>СЛАЙД 10 — 05 · КОНКУРЕНЦИЯ</a:t>
            </a:r>
          </a:p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1. СУТЬ РАЗДЕЛА</a:t>
            </a:r>
          </a:p>
          <a:p>
            <a:pPr>
              <a:defRPr/>
            </a:pPr>
            <a:r>
              <a:rPr lang="ru-RU" dirty="0"/>
              <a:t>Покажите карту рынка — кто рядом и по каким осям вы объективно выигрываете. Фраза «у нас нет конкурентов» — красный флаг. Комиссия ценит честный анализ с данными.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2. КЛЮЧЕВЫЕ ВОПРОСЫ</a:t>
            </a:r>
          </a:p>
          <a:p>
            <a:pPr>
              <a:defRPr/>
            </a:pPr>
            <a:r>
              <a:rPr lang="ru-RU" dirty="0"/>
              <a:t>Ключевые вопросы для ответа:</a:t>
            </a:r>
          </a:p>
          <a:p>
            <a:pPr>
              <a:defRPr/>
            </a:pPr>
            <a:r>
              <a:rPr lang="ru-RU" dirty="0"/>
              <a:t>1. Кто прямые конкуренты (аналогичный продукт) и косвенные (другой подход)?</a:t>
            </a:r>
          </a:p>
          <a:p>
            <a:pPr>
              <a:defRPr/>
            </a:pPr>
            <a:r>
              <a:rPr lang="ru-RU" dirty="0"/>
              <a:t>2. По каким 4-6 параметрам сравниваете? Функциональность, цена, интеграция, поддержка.</a:t>
            </a:r>
          </a:p>
          <a:p>
            <a:pPr>
              <a:defRPr/>
            </a:pPr>
            <a:r>
              <a:rPr lang="ru-RU" dirty="0"/>
              <a:t>3. По каким критериям вы объективно выигрываете? Подтвердите данными или отзывами.</a:t>
            </a:r>
          </a:p>
          <a:p>
            <a:pPr>
              <a:defRPr/>
            </a:pPr>
            <a:r>
              <a:rPr lang="ru-RU" dirty="0"/>
              <a:t>4. Что создаёт барьер входа и делает преимущество трудно копируемым?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3. РЕКОМЕНДУЕМЫЙ ОБЪЁМ</a:t>
            </a:r>
          </a:p>
          <a:p>
            <a:pPr>
              <a:defRPr/>
            </a:pPr>
            <a:r>
              <a:rPr lang="ru-RU" dirty="0"/>
              <a:t>1 слайд. Таблица сравнения + матрица позиционирования (2 оси) + барьеры для копирования.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4. ПРИМЕР СИЛЬНОГО ОТВЕТА</a:t>
            </a:r>
          </a:p>
          <a:p>
            <a:pPr>
              <a:defRPr/>
            </a:pPr>
            <a:r>
              <a:rPr lang="ru-RU" dirty="0"/>
              <a:t>«Прямые конкуренты: </a:t>
            </a:r>
            <a:r>
              <a:rPr lang="ru-RU" dirty="0" err="1"/>
              <a:t>Datapk</a:t>
            </a:r>
            <a:r>
              <a:rPr lang="ru-RU" dirty="0"/>
              <a:t>, </a:t>
            </a:r>
            <a:r>
              <a:rPr lang="ru-RU" dirty="0" err="1"/>
              <a:t>InfoWatch</a:t>
            </a:r>
            <a:r>
              <a:rPr lang="ru-RU" dirty="0"/>
              <a:t> TM. Мы выигрываем по 3 параметрам: скорость внедрения (2 </a:t>
            </a:r>
            <a:r>
              <a:rPr lang="ru-RU" dirty="0" err="1"/>
              <a:t>нед</a:t>
            </a:r>
            <a:r>
              <a:rPr lang="ru-RU" dirty="0"/>
              <a:t>. </a:t>
            </a:r>
            <a:r>
              <a:rPr lang="ru-RU" dirty="0" err="1"/>
              <a:t>vs</a:t>
            </a:r>
            <a:r>
              <a:rPr lang="ru-RU" dirty="0"/>
              <a:t> 3-6 мес.), поддержка отечественных SCADA (40+ </a:t>
            </a:r>
            <a:r>
              <a:rPr lang="ru-RU" dirty="0" err="1"/>
              <a:t>vs</a:t>
            </a:r>
            <a:r>
              <a:rPr lang="ru-RU" dirty="0"/>
              <a:t> 5-8), сертификат ФСТЭК II класса. Барьер: проприетарный движок маппинга + база знаний из 200+ внедрений.»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────────────────────────────────────────</a:t>
            </a:r>
          </a:p>
          <a:p>
            <a:pPr>
              <a:defRPr/>
            </a:pPr>
            <a:r>
              <a:rPr lang="ru-RU" dirty="0"/>
              <a:t>СТРУКТУРА СЛАЙДА (замените своим контентом)</a:t>
            </a:r>
          </a:p>
          <a:p>
            <a:pPr>
              <a:defRPr/>
            </a:pPr>
            <a:r>
              <a:rPr lang="ru-RU" dirty="0"/>
              <a:t>1. Таблица сравнения с конкурентами</a:t>
            </a:r>
          </a:p>
          <a:p>
            <a:pPr>
              <a:defRPr/>
            </a:pPr>
            <a:r>
              <a:rPr lang="ru-RU" dirty="0"/>
              <a:t>2. Матрица позиционирования (2 оси)</a:t>
            </a:r>
          </a:p>
          <a:p>
            <a:pPr>
              <a:defRPr/>
            </a:pPr>
            <a:r>
              <a:rPr lang="ru-RU" dirty="0"/>
              <a:t>3. Ваши объективные преимущества</a:t>
            </a:r>
          </a:p>
          <a:p>
            <a:pPr>
              <a:defRPr/>
            </a:pPr>
            <a:r>
              <a:rPr lang="ru-RU" dirty="0"/>
              <a:t>4. Барьеры для копирования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70A8-30CE-4811-8EF1-9D66C04262E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4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r>
              <a:rPr lang="ru-RU" dirty="0"/>
              <a:t>СЛАЙД 11 — 06 · БИЗНЕС-МОДЕЛЬ И ПЛАН РАЗВИТИЯ  —  1/2</a:t>
            </a:r>
          </a:p>
          <a:p>
            <a:pPr>
              <a:defRPr/>
            </a:pPr>
            <a:r>
              <a:rPr lang="ru-RU" dirty="0"/>
              <a:t>============================================================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1. СУТЬ РАЗДЕЛА</a:t>
            </a:r>
          </a:p>
          <a:p>
            <a:pPr>
              <a:defRPr/>
            </a:pPr>
            <a:r>
              <a:rPr lang="ru-RU" dirty="0"/>
              <a:t>Объясните, как вы зарабатываете — модель монетизации, ключевые метрики, юнит-экономика. Без цифр этот слайд не работает. </a:t>
            </a:r>
            <a:r>
              <a:rPr lang="ru-RU" dirty="0" err="1"/>
              <a:t>Axoft</a:t>
            </a:r>
            <a:r>
              <a:rPr lang="ru-RU" dirty="0"/>
              <a:t> особенно важна прозрачность цикла сделки и маржинальность для дистрибьютора.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2. КЛЮЧЕВЫЕ ВОПРОСЫ</a:t>
            </a:r>
          </a:p>
          <a:p>
            <a:pPr>
              <a:defRPr/>
            </a:pPr>
            <a:r>
              <a:rPr lang="ru-RU" dirty="0"/>
              <a:t>Ключевые вопросы для ответа:</a:t>
            </a:r>
          </a:p>
          <a:p>
            <a:pPr>
              <a:defRPr/>
            </a:pPr>
            <a:r>
              <a:rPr lang="ru-RU" dirty="0"/>
              <a:t>1. Модель монетизации: лицензия, подписка, транзакция или внедрение + сопровождение?</a:t>
            </a:r>
          </a:p>
          <a:p>
            <a:pPr>
              <a:defRPr/>
            </a:pPr>
            <a:r>
              <a:rPr lang="ru-RU" dirty="0"/>
              <a:t>2. Текущие метрики: ARR/MRR, число клиентов, средний чек, стоимость контракта.</a:t>
            </a:r>
          </a:p>
          <a:p>
            <a:pPr>
              <a:defRPr/>
            </a:pPr>
            <a:r>
              <a:rPr lang="ru-RU" dirty="0"/>
              <a:t>3. Юнит-экономика: CAC, LTV, </a:t>
            </a:r>
            <a:r>
              <a:rPr lang="ru-RU" dirty="0" err="1"/>
              <a:t>Payback</a:t>
            </a:r>
            <a:r>
              <a:rPr lang="ru-RU" dirty="0"/>
              <a:t> </a:t>
            </a:r>
            <a:r>
              <a:rPr lang="ru-RU" dirty="0" err="1"/>
              <a:t>Period</a:t>
            </a:r>
            <a:r>
              <a:rPr lang="ru-RU" dirty="0"/>
              <a:t>, маржинальность продукта.</a:t>
            </a:r>
          </a:p>
          <a:p>
            <a:pPr>
              <a:defRPr/>
            </a:pPr>
            <a:r>
              <a:rPr lang="ru-RU" dirty="0"/>
              <a:t>4. Цикл сделки: от первого контакта до подписания договора — сколько времени?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3. РЕКОМЕНДУЕМЫЙ ОБЪЁМ</a:t>
            </a:r>
          </a:p>
          <a:p>
            <a:pPr>
              <a:defRPr/>
            </a:pPr>
            <a:r>
              <a:rPr lang="ru-RU" dirty="0"/>
              <a:t>1 слайд. Схема монетизации + ключевые метрики (ARR, клиенты, чек) + юнит-экономика + цикл сделки.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4. ПРИМЕР СИЛЬНОГО ОТВЕТА</a:t>
            </a:r>
          </a:p>
          <a:p>
            <a:pPr>
              <a:defRPr/>
            </a:pPr>
            <a:r>
              <a:rPr lang="ru-RU" dirty="0"/>
              <a:t>«Модель: годовая подписка + разовое внедрение. Метрики: ARR 18 млн руб., 7 клиентов, средний контракт 2,5 млн руб. Юнит-экономика: CAC 400 тыс. руб., LTV 7,5 млн руб., </a:t>
            </a:r>
            <a:r>
              <a:rPr lang="ru-RU" dirty="0" err="1"/>
              <a:t>Payback</a:t>
            </a:r>
            <a:r>
              <a:rPr lang="ru-RU" dirty="0"/>
              <a:t> 2,5 мес. Цикл сделки: 45-60 дней (</a:t>
            </a:r>
            <a:r>
              <a:rPr lang="ru-RU" dirty="0" err="1"/>
              <a:t>enterprise</a:t>
            </a:r>
            <a:r>
              <a:rPr lang="ru-RU" dirty="0"/>
              <a:t>). Маржинальность для дистрибьютора: 25-30%.»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────────────────────────────────────────</a:t>
            </a:r>
          </a:p>
          <a:p>
            <a:pPr>
              <a:defRPr/>
            </a:pPr>
            <a:r>
              <a:rPr lang="ru-RU" dirty="0"/>
              <a:t>СТРУКТУРА СЛАЙДА (замените своим контентом)</a:t>
            </a:r>
          </a:p>
          <a:p>
            <a:pPr>
              <a:defRPr/>
            </a:pPr>
            <a:r>
              <a:rPr lang="ru-RU" dirty="0"/>
              <a:t>1. Схема монетизации / ценовые планы</a:t>
            </a:r>
          </a:p>
          <a:p>
            <a:pPr>
              <a:defRPr/>
            </a:pPr>
            <a:r>
              <a:rPr lang="ru-RU" dirty="0"/>
              <a:t>2. Ключевые метрики: ARR, клиенты, чек</a:t>
            </a:r>
          </a:p>
          <a:p>
            <a:pPr>
              <a:defRPr/>
            </a:pPr>
            <a:r>
              <a:rPr lang="ru-RU" dirty="0"/>
              <a:t>3. Юнит-экономика: CAC / LTV / </a:t>
            </a:r>
            <a:r>
              <a:rPr lang="ru-RU" dirty="0" err="1"/>
              <a:t>Payback</a:t>
            </a:r>
            <a:endParaRPr lang="ru-RU" dirty="0"/>
          </a:p>
          <a:p>
            <a:pPr>
              <a:defRPr/>
            </a:pPr>
            <a:r>
              <a:rPr lang="ru-RU" dirty="0"/>
              <a:t>4. Типичный цикл сделки: этапы и сроки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70A8-30CE-4811-8EF1-9D66C04262E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6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14630399" cy="822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838988" y="479787"/>
            <a:ext cx="1318733" cy="42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alphaModFix amt="45000"/>
          </a:blip>
          <a:srcRect r="27480" b="26432"/>
          <a:stretch/>
        </p:blipFill>
        <p:spPr bwMode="auto">
          <a:xfrm>
            <a:off x="10042725" y="3361759"/>
            <a:ext cx="4587674" cy="48678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alphaModFix amt="45000"/>
          </a:blip>
          <a:srcRect l="-1" t="32049" r="-4161" b="-1156"/>
          <a:stretch/>
        </p:blipFill>
        <p:spPr bwMode="auto">
          <a:xfrm>
            <a:off x="7013680" y="0"/>
            <a:ext cx="4482420" cy="311059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07975"/>
            <a:ext cx="10515600" cy="77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Clr>
                <a:srgbClr val="00B0BD"/>
              </a:buClr>
              <a:buFont typeface="Courier New"/>
              <a:buNone/>
              <a:defRPr sz="3000" b="1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0608400" y="400573"/>
            <a:ext cx="1624414" cy="460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2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14630399" cy="822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838988" y="479787"/>
            <a:ext cx="1318733" cy="4253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alphaModFix amt="45000"/>
          </a:blip>
          <a:srcRect r="27480" b="26432"/>
          <a:stretch/>
        </p:blipFill>
        <p:spPr bwMode="auto">
          <a:xfrm flipH="1">
            <a:off x="0" y="3361759"/>
            <a:ext cx="4587674" cy="4867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alphaModFix amt="45000"/>
          </a:blip>
          <a:srcRect l="-1" t="32049" r="-4161" b="-1156"/>
          <a:stretch/>
        </p:blipFill>
        <p:spPr bwMode="auto">
          <a:xfrm>
            <a:off x="8086638" y="1"/>
            <a:ext cx="3409462" cy="236601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07975"/>
            <a:ext cx="10515600" cy="77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Clr>
                <a:srgbClr val="00B0BD"/>
              </a:buClr>
              <a:buFont typeface="Courier New"/>
              <a:buNone/>
              <a:defRPr sz="3000" b="1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0608400" y="400573"/>
            <a:ext cx="1624414" cy="460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838988" y="479787"/>
            <a:ext cx="1318733" cy="42539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07975"/>
            <a:ext cx="10515600" cy="77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Clr>
                <a:srgbClr val="00B0BD"/>
              </a:buClr>
              <a:buFont typeface="Courier New"/>
              <a:buNone/>
              <a:defRPr sz="3000" b="1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608400" y="400573"/>
            <a:ext cx="1624414" cy="460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4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608400" y="400573"/>
            <a:ext cx="1624414" cy="460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2838988" y="479787"/>
            <a:ext cx="1318733" cy="425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766"/>
            <a:ext cx="14630400" cy="822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33894" y="7488002"/>
            <a:ext cx="14362612" cy="703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 rot="3599999">
            <a:off x="3383036" y="597500"/>
            <a:ext cx="2409516" cy="24095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1081240" y="1469423"/>
            <a:ext cx="1856821" cy="5941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6233524" y="1420216"/>
            <a:ext cx="2225045" cy="6309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9242324" y="588362"/>
            <a:ext cx="4486400" cy="23318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766"/>
            <a:ext cx="14630400" cy="822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838988" y="479787"/>
            <a:ext cx="1318733" cy="42539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07975"/>
            <a:ext cx="10515600" cy="77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Clr>
                <a:srgbClr val="00B0BD"/>
              </a:buClr>
              <a:buFont typeface="Courier New"/>
              <a:buNone/>
              <a:defRPr sz="3000" b="1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608400" y="400573"/>
            <a:ext cx="1624414" cy="460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3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766"/>
            <a:ext cx="14630400" cy="822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838988" y="479787"/>
            <a:ext cx="1318733" cy="42539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07975"/>
            <a:ext cx="10515600" cy="77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Clr>
                <a:srgbClr val="00B0BD"/>
              </a:buClr>
              <a:buFont typeface="Courier New"/>
              <a:buNone/>
              <a:defRPr sz="3000" b="1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rcRect t="24735"/>
          <a:stretch/>
        </p:blipFill>
        <p:spPr bwMode="auto">
          <a:xfrm rot="5400012">
            <a:off x="8993618" y="2115262"/>
            <a:ext cx="6432310" cy="48412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0608400" y="400573"/>
            <a:ext cx="1624414" cy="460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4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766"/>
            <a:ext cx="14630400" cy="822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838988" y="479787"/>
            <a:ext cx="1318733" cy="42539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07975"/>
            <a:ext cx="10515600" cy="77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Clr>
                <a:srgbClr val="00B0BD"/>
              </a:buClr>
              <a:buFont typeface="Courier New"/>
              <a:buNone/>
              <a:defRPr sz="3000" b="1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rcRect r="50187"/>
          <a:stretch/>
        </p:blipFill>
        <p:spPr bwMode="auto">
          <a:xfrm rot="5400012">
            <a:off x="5500296" y="3415134"/>
            <a:ext cx="3204154" cy="64323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0608400" y="400573"/>
            <a:ext cx="1624414" cy="460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6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766"/>
            <a:ext cx="14630400" cy="822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838988" y="479787"/>
            <a:ext cx="1318733" cy="42539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07975"/>
            <a:ext cx="10515600" cy="77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Clr>
                <a:srgbClr val="00B0BD"/>
              </a:buClr>
              <a:buFont typeface="Courier New"/>
              <a:buNone/>
              <a:defRPr sz="3000" b="1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alphaModFix amt="45000"/>
          </a:blip>
          <a:srcRect r="27480" b="26432"/>
          <a:stretch/>
        </p:blipFill>
        <p:spPr bwMode="auto">
          <a:xfrm>
            <a:off x="10042725" y="3361759"/>
            <a:ext cx="4587674" cy="4867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alphaModFix amt="45000"/>
          </a:blip>
          <a:srcRect l="-1" t="32049" r="-4161" b="-1156"/>
          <a:stretch/>
        </p:blipFill>
        <p:spPr bwMode="auto">
          <a:xfrm>
            <a:off x="8368496" y="0"/>
            <a:ext cx="3127604" cy="2170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0608400" y="400573"/>
            <a:ext cx="1624414" cy="460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5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766"/>
            <a:ext cx="14630400" cy="822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rcRect l="7660" t="6538" r="29787" b="7078"/>
          <a:stretch/>
        </p:blipFill>
        <p:spPr bwMode="auto">
          <a:xfrm>
            <a:off x="10149840" y="1137791"/>
            <a:ext cx="4480560" cy="6187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052560" y="4688711"/>
            <a:ext cx="2636520" cy="2636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666280" y="1446711"/>
            <a:ext cx="2022800" cy="202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14630399" cy="822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838988" y="479787"/>
            <a:ext cx="1318733" cy="42539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07975"/>
            <a:ext cx="10515600" cy="77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Clr>
                <a:srgbClr val="00B0BD"/>
              </a:buClr>
              <a:buFont typeface="Courier New"/>
              <a:buNone/>
              <a:defRPr sz="3000" b="1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608400" y="400573"/>
            <a:ext cx="1624414" cy="460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14630399" cy="822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838988" y="479787"/>
            <a:ext cx="1318733" cy="425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/>
        </p:blipFill>
        <p:spPr bwMode="auto">
          <a:xfrm rot="5400012">
            <a:off x="7255496" y="1159718"/>
            <a:ext cx="6432310" cy="64323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07975"/>
            <a:ext cx="10515600" cy="77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Clr>
                <a:srgbClr val="00B0BD"/>
              </a:buClr>
              <a:buFont typeface="Courier New"/>
              <a:buNone/>
              <a:defRPr sz="3000" b="1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0608400" y="400573"/>
            <a:ext cx="1624414" cy="46062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1030010" y="3828793"/>
            <a:ext cx="93411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500" b="1">
                <a:solidFill>
                  <a:schemeClr val="bg1"/>
                </a:solidFill>
              </a:rPr>
              <a:t>ШАБЛОН ПИТЧ-ДЕКА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1030010" y="6096229"/>
            <a:ext cx="93411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>
                <a:solidFill>
                  <a:schemeClr val="bg1"/>
                </a:solidFill>
              </a:rPr>
              <a:t>[Название вашей компании]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1030010" y="4818877"/>
            <a:ext cx="9341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0B0BD"/>
                </a:solidFill>
              </a:rPr>
              <a:t>ПРОГРАММА </a:t>
            </a:r>
            <a:r>
              <a:rPr lang="en-US" sz="4000" b="1">
                <a:solidFill>
                  <a:srgbClr val="00B0BD"/>
                </a:solidFill>
              </a:rPr>
              <a:t>UP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0">
                <a:solidFill>
                  <a:srgbClr val="00B0BD"/>
                </a:solidFill>
              </a:rPr>
              <a:t>05</a:t>
            </a:r>
            <a:r>
              <a:rPr lang="ru-RU" b="0"/>
              <a:t> · конкуренция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1518285"/>
            <a:ext cx="110916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5200" b="1" i="0">
                <a:solidFill>
                  <a:srgbClr val="FFFFFF"/>
                </a:solidFill>
                <a:latin typeface="Segoe UI"/>
              </a:rPr>
              <a:t>КОНКУРЕНЦИЯ</a:t>
            </a:r>
            <a:endParaRPr/>
          </a:p>
        </p:txBody>
      </p:sp>
      <p:sp>
        <p:nvSpPr>
          <p:cNvPr id="4" name="Rectangle 5"/>
          <p:cNvSpPr/>
          <p:nvPr/>
        </p:nvSpPr>
        <p:spPr bwMode="auto">
          <a:xfrm>
            <a:off x="548640" y="2736562"/>
            <a:ext cx="2743200" cy="381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48640" y="2965162"/>
            <a:ext cx="11091672" cy="29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300" b="0" i="1">
                <a:solidFill>
                  <a:schemeClr val="bg1"/>
                </a:solidFill>
                <a:latin typeface="Segoe UI"/>
              </a:rPr>
              <a:t>↓  Разместите ваш контент здесь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Rectangle 25"/>
          <p:cNvSpPr/>
          <p:nvPr/>
        </p:nvSpPr>
        <p:spPr bwMode="auto">
          <a:xfrm>
            <a:off x="582613" y="7575816"/>
            <a:ext cx="13428662" cy="180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99558" y="7688290"/>
            <a:ext cx="135117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900" b="0" i="0">
                <a:solidFill>
                  <a:srgbClr val="9EA5B8"/>
                </a:solidFill>
                <a:latin typeface="Segoe UI"/>
              </a:rPr>
              <a:t>Шаблон питч-дека  ·  UP: Axoft &amp; Сколково  ·  2026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0">
                <a:solidFill>
                  <a:srgbClr val="00B0BD"/>
                </a:solidFill>
              </a:rPr>
              <a:t>06</a:t>
            </a:r>
            <a:r>
              <a:rPr lang="ru-RU" b="0"/>
              <a:t> · бизнес-модель и план развития  —  1/2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1518285"/>
            <a:ext cx="110916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5200" b="1" i="0">
                <a:solidFill>
                  <a:srgbClr val="FFFFFF"/>
                </a:solidFill>
                <a:latin typeface="Segoe UI"/>
              </a:rPr>
              <a:t>БИЗНЕС-МОДЕЛЬ</a:t>
            </a:r>
            <a:endParaRPr/>
          </a:p>
        </p:txBody>
      </p:sp>
      <p:sp>
        <p:nvSpPr>
          <p:cNvPr id="4" name="Rectangle 5"/>
          <p:cNvSpPr/>
          <p:nvPr/>
        </p:nvSpPr>
        <p:spPr bwMode="auto">
          <a:xfrm>
            <a:off x="548640" y="2736562"/>
            <a:ext cx="2743200" cy="381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48640" y="2965162"/>
            <a:ext cx="11091672" cy="29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300" b="0" i="1">
                <a:solidFill>
                  <a:schemeClr val="bg1"/>
                </a:solidFill>
                <a:latin typeface="Segoe UI"/>
              </a:rPr>
              <a:t>↓  Разместите ваш контент здесь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Rectangle 25"/>
          <p:cNvSpPr/>
          <p:nvPr/>
        </p:nvSpPr>
        <p:spPr bwMode="auto">
          <a:xfrm>
            <a:off x="582613" y="7575816"/>
            <a:ext cx="13428662" cy="180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99558" y="7688290"/>
            <a:ext cx="135117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900" b="0" i="0">
                <a:solidFill>
                  <a:srgbClr val="9EA5B8"/>
                </a:solidFill>
                <a:latin typeface="Segoe UI"/>
              </a:rPr>
              <a:t>Шаблон питч-дека  ·  UP: Axoft &amp; Сколково  ·  2026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0">
                <a:solidFill>
                  <a:srgbClr val="00B0BD"/>
                </a:solidFill>
              </a:rPr>
              <a:t>06</a:t>
            </a:r>
            <a:r>
              <a:rPr lang="ru-RU" b="0"/>
              <a:t> · бизнес-модель и план развития  —  2/2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1518285"/>
            <a:ext cx="110916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5200" b="1" i="0">
                <a:solidFill>
                  <a:srgbClr val="FFFFFF"/>
                </a:solidFill>
                <a:latin typeface="Segoe UI"/>
              </a:rPr>
              <a:t>ПРОДАЖИ ЧЕРЕЗ КАНАЛ</a:t>
            </a:r>
            <a:endParaRPr/>
          </a:p>
        </p:txBody>
      </p:sp>
      <p:sp>
        <p:nvSpPr>
          <p:cNvPr id="4" name="Rectangle 5"/>
          <p:cNvSpPr/>
          <p:nvPr/>
        </p:nvSpPr>
        <p:spPr bwMode="auto">
          <a:xfrm>
            <a:off x="548640" y="2736562"/>
            <a:ext cx="2743200" cy="381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48640" y="2965162"/>
            <a:ext cx="11091672" cy="29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300" b="0" i="1">
                <a:solidFill>
                  <a:schemeClr val="bg1"/>
                </a:solidFill>
                <a:latin typeface="Segoe UI"/>
              </a:rPr>
              <a:t>↓  Разместите ваш контент здесь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Rectangle 25"/>
          <p:cNvSpPr/>
          <p:nvPr/>
        </p:nvSpPr>
        <p:spPr bwMode="auto">
          <a:xfrm>
            <a:off x="582613" y="7575816"/>
            <a:ext cx="13428662" cy="180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99558" y="7688290"/>
            <a:ext cx="135117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900" b="0" i="0">
                <a:solidFill>
                  <a:srgbClr val="9EA5B8"/>
                </a:solidFill>
                <a:latin typeface="Segoe UI"/>
              </a:rPr>
              <a:t>Шаблон питч-дека  ·  UP: Axoft &amp; Сколково  ·  2026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0">
                <a:solidFill>
                  <a:srgbClr val="00B0BD"/>
                </a:solidFill>
              </a:rPr>
              <a:t>07</a:t>
            </a:r>
            <a:r>
              <a:rPr lang="ru-RU" b="0"/>
              <a:t> · команда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1518285"/>
            <a:ext cx="110916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5200" b="1" i="0">
                <a:solidFill>
                  <a:srgbClr val="FFFFFF"/>
                </a:solidFill>
                <a:latin typeface="Segoe UI"/>
              </a:rPr>
              <a:t>КОМАНДА</a:t>
            </a:r>
            <a:endParaRPr/>
          </a:p>
        </p:txBody>
      </p:sp>
      <p:sp>
        <p:nvSpPr>
          <p:cNvPr id="4" name="Rectangle 5"/>
          <p:cNvSpPr/>
          <p:nvPr/>
        </p:nvSpPr>
        <p:spPr bwMode="auto">
          <a:xfrm>
            <a:off x="548640" y="2736562"/>
            <a:ext cx="2743200" cy="381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48640" y="2965162"/>
            <a:ext cx="11091672" cy="29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300" b="0" i="1">
                <a:solidFill>
                  <a:schemeClr val="bg1"/>
                </a:solidFill>
                <a:latin typeface="Segoe UI"/>
              </a:rPr>
              <a:t>↓  Разместите ваш контент здесь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Rectangle 25"/>
          <p:cNvSpPr/>
          <p:nvPr/>
        </p:nvSpPr>
        <p:spPr bwMode="auto">
          <a:xfrm>
            <a:off x="582613" y="7575816"/>
            <a:ext cx="13428662" cy="180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99558" y="7688290"/>
            <a:ext cx="135117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900" b="0" i="0">
                <a:solidFill>
                  <a:srgbClr val="9EA5B8"/>
                </a:solidFill>
                <a:latin typeface="Segoe UI"/>
              </a:rPr>
              <a:t>Шаблон питч-дека  ·  UP: Axoft &amp; Сколково  ·  2026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 bwMode="auto">
          <a:xfrm>
            <a:off x="1030010" y="3651814"/>
            <a:ext cx="93411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500" b="1">
                <a:solidFill>
                  <a:schemeClr val="bg1"/>
                </a:solidFill>
              </a:rPr>
              <a:t>Спасибо за внимание!</a:t>
            </a:r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69155" y="1747184"/>
            <a:ext cx="2225045" cy="6309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61337" y="1858625"/>
            <a:ext cx="1610437" cy="51949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3258212" y="1525912"/>
            <a:ext cx="2633301" cy="13686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200" b="1" i="0">
                <a:solidFill>
                  <a:srgbClr val="FFFFFF"/>
                </a:solidFill>
                <a:latin typeface="Segoe UI"/>
              </a:rPr>
              <a:t>Как работать с шаблоном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484495" y="1422678"/>
            <a:ext cx="13526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>
                <a:solidFill>
                  <a:schemeClr val="bg1"/>
                </a:solidFill>
              </a:rPr>
              <a:t>Инструкция для участника</a:t>
            </a:r>
            <a:endParaRPr/>
          </a:p>
        </p:txBody>
      </p:sp>
      <p:sp>
        <p:nvSpPr>
          <p:cNvPr id="4" name="Rectangle 4"/>
          <p:cNvSpPr/>
          <p:nvPr/>
        </p:nvSpPr>
        <p:spPr bwMode="auto">
          <a:xfrm>
            <a:off x="568715" y="2107878"/>
            <a:ext cx="3233937" cy="4014543"/>
          </a:xfrm>
          <a:prstGeom prst="rect">
            <a:avLst/>
          </a:prstGeom>
          <a:gradFill>
            <a:gsLst>
              <a:gs pos="16000">
                <a:srgbClr val="1E2849"/>
              </a:gs>
              <a:gs pos="68000">
                <a:srgbClr val="125D76"/>
              </a:gs>
              <a:gs pos="100000">
                <a:srgbClr val="00B0BD">
                  <a:alpha val="9000"/>
                </a:srgbClr>
              </a:gs>
            </a:gsLst>
            <a:lin ang="5400000" scaled="0"/>
          </a:gradFill>
          <a:ln w="9525">
            <a:gradFill>
              <a:gsLst>
                <a:gs pos="0">
                  <a:srgbClr val="00B0BD">
                    <a:alpha val="45000"/>
                  </a:srgbClr>
                </a:gs>
                <a:gs pos="100000">
                  <a:srgbClr val="1E2849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>
              <a:defRPr/>
            </a:pPr>
            <a:endParaRPr sz="160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/>
          <p:nvPr/>
        </p:nvSpPr>
        <p:spPr bwMode="auto">
          <a:xfrm>
            <a:off x="568715" y="2107878"/>
            <a:ext cx="3233937" cy="6690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791745" y="2275151"/>
            <a:ext cx="892121" cy="61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800" b="1" i="0">
                <a:solidFill>
                  <a:srgbClr val="00ADEF"/>
                </a:solidFill>
                <a:latin typeface="Segoe UI"/>
              </a:rPr>
              <a:t>01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735988" y="2944241"/>
            <a:ext cx="28993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600" b="1" i="0">
                <a:solidFill>
                  <a:srgbClr val="FFFFFF"/>
                </a:solidFill>
                <a:latin typeface="Segoe UI"/>
              </a:rPr>
              <a:t>ТРЕБОВАНИЯ К ПОДАЧЕ</a:t>
            </a:r>
            <a:endParaRPr sz="1600"/>
          </a:p>
        </p:txBody>
      </p:sp>
      <p:sp>
        <p:nvSpPr>
          <p:cNvPr id="8" name="TextBox 7"/>
          <p:cNvSpPr txBox="1"/>
          <p:nvPr/>
        </p:nvSpPr>
        <p:spPr bwMode="auto">
          <a:xfrm>
            <a:off x="735988" y="3724846"/>
            <a:ext cx="28993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>
                <a:solidFill>
                  <a:schemeClr val="bg1"/>
                </a:solidFill>
                <a:latin typeface="Segoe UI"/>
              </a:rPr>
              <a:t>10 разделов · порядок обязателен · до 15 слайдов · формат .pptx/.pdf · язык: русский · подача через форму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9" name="Rectangle 9"/>
          <p:cNvSpPr/>
          <p:nvPr/>
        </p:nvSpPr>
        <p:spPr bwMode="auto">
          <a:xfrm>
            <a:off x="3971589" y="2107878"/>
            <a:ext cx="3233937" cy="4014543"/>
          </a:xfrm>
          <a:prstGeom prst="rect">
            <a:avLst/>
          </a:prstGeom>
          <a:gradFill>
            <a:gsLst>
              <a:gs pos="16000">
                <a:srgbClr val="1E2849"/>
              </a:gs>
              <a:gs pos="68000">
                <a:srgbClr val="125D76"/>
              </a:gs>
              <a:gs pos="100000">
                <a:srgbClr val="00B0BD">
                  <a:alpha val="9000"/>
                </a:srgbClr>
              </a:gs>
            </a:gsLst>
            <a:lin ang="5400000" scaled="0"/>
          </a:gradFill>
          <a:ln w="9525">
            <a:gradFill>
              <a:gsLst>
                <a:gs pos="0">
                  <a:srgbClr val="00B0BD">
                    <a:alpha val="45000"/>
                  </a:srgbClr>
                </a:gs>
                <a:gs pos="100000">
                  <a:srgbClr val="1E2849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>
              <a:defRPr/>
            </a:pPr>
            <a:endParaRPr sz="1600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/>
          <p:nvPr/>
        </p:nvSpPr>
        <p:spPr bwMode="auto">
          <a:xfrm>
            <a:off x="3971589" y="2107878"/>
            <a:ext cx="3233937" cy="66909"/>
          </a:xfrm>
          <a:prstGeom prst="rect">
            <a:avLst/>
          </a:prstGeom>
          <a:solidFill>
            <a:srgbClr val="00B2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4194619" y="2275151"/>
            <a:ext cx="892121" cy="61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800" b="1" i="0">
                <a:solidFill>
                  <a:srgbClr val="00B27C"/>
                </a:solidFill>
                <a:latin typeface="Segoe UI"/>
              </a:rPr>
              <a:t>02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4138862" y="2944241"/>
            <a:ext cx="2899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600" b="1" i="0">
                <a:solidFill>
                  <a:srgbClr val="FFFFFF"/>
                </a:solidFill>
                <a:latin typeface="Segoe UI"/>
              </a:rPr>
              <a:t>НАПРАВЛЯЮЩИЕ ВОПРОСЫ</a:t>
            </a:r>
            <a:endParaRPr sz="160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4138862" y="3724846"/>
            <a:ext cx="28993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>
                <a:solidFill>
                  <a:schemeClr val="bg1"/>
                </a:solidFill>
                <a:latin typeface="Segoe UI"/>
              </a:rPr>
              <a:t>Подсказки помогают понять, что писать. Замените их своим контентом.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14" name="Rectangle 14"/>
          <p:cNvSpPr/>
          <p:nvPr/>
        </p:nvSpPr>
        <p:spPr bwMode="auto">
          <a:xfrm>
            <a:off x="7374463" y="2107878"/>
            <a:ext cx="3233937" cy="4014543"/>
          </a:xfrm>
          <a:prstGeom prst="rect">
            <a:avLst/>
          </a:prstGeom>
          <a:gradFill>
            <a:gsLst>
              <a:gs pos="16000">
                <a:srgbClr val="1E2849"/>
              </a:gs>
              <a:gs pos="68000">
                <a:srgbClr val="125D76"/>
              </a:gs>
              <a:gs pos="100000">
                <a:srgbClr val="00B0BD">
                  <a:alpha val="9000"/>
                </a:srgbClr>
              </a:gs>
            </a:gsLst>
            <a:lin ang="5400000" scaled="0"/>
          </a:gradFill>
          <a:ln w="9525">
            <a:gradFill>
              <a:gsLst>
                <a:gs pos="0">
                  <a:srgbClr val="00B0BD">
                    <a:alpha val="45000"/>
                  </a:srgbClr>
                </a:gs>
                <a:gs pos="100000">
                  <a:srgbClr val="1E2849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>
              <a:defRPr/>
            </a:pPr>
            <a:endParaRPr sz="1600">
              <a:solidFill>
                <a:schemeClr val="bg1"/>
              </a:solidFill>
            </a:endParaRPr>
          </a:p>
        </p:txBody>
      </p:sp>
      <p:sp>
        <p:nvSpPr>
          <p:cNvPr id="15" name="Rectangle 15"/>
          <p:cNvSpPr/>
          <p:nvPr/>
        </p:nvSpPr>
        <p:spPr bwMode="auto">
          <a:xfrm>
            <a:off x="7374463" y="2107878"/>
            <a:ext cx="3233937" cy="66909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7597494" y="2275151"/>
            <a:ext cx="892121" cy="61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800" b="1" i="0">
                <a:solidFill>
                  <a:srgbClr val="00B0BD"/>
                </a:solidFill>
                <a:latin typeface="Segoe UI"/>
              </a:rPr>
              <a:t>03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7541736" y="2944241"/>
            <a:ext cx="28993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600" b="1" i="0">
                <a:solidFill>
                  <a:srgbClr val="FFFFFF"/>
                </a:solidFill>
                <a:latin typeface="Segoe UI"/>
              </a:rPr>
              <a:t>ФАКТЫ И ЦИФРЫ</a:t>
            </a:r>
            <a:endParaRPr sz="160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7541736" y="3724846"/>
            <a:ext cx="28993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>
                <a:solidFill>
                  <a:schemeClr val="bg1"/>
                </a:solidFill>
                <a:latin typeface="Segoe UI"/>
              </a:rPr>
              <a:t>Одна мысль — один слайд. Используйте графики, скриншоты, таблицы вместо общих фраз.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19" name="Rectangle 19"/>
          <p:cNvSpPr/>
          <p:nvPr/>
        </p:nvSpPr>
        <p:spPr bwMode="auto">
          <a:xfrm>
            <a:off x="10777338" y="2107878"/>
            <a:ext cx="3233937" cy="4014543"/>
          </a:xfrm>
          <a:prstGeom prst="rect">
            <a:avLst/>
          </a:prstGeom>
          <a:gradFill>
            <a:gsLst>
              <a:gs pos="16000">
                <a:srgbClr val="1E2849"/>
              </a:gs>
              <a:gs pos="68000">
                <a:srgbClr val="125D76"/>
              </a:gs>
              <a:gs pos="100000">
                <a:srgbClr val="00B0BD">
                  <a:alpha val="9000"/>
                </a:srgbClr>
              </a:gs>
            </a:gsLst>
            <a:lin ang="5400000" scaled="0"/>
          </a:gradFill>
          <a:ln w="9525">
            <a:gradFill>
              <a:gsLst>
                <a:gs pos="0">
                  <a:srgbClr val="00B0BD">
                    <a:alpha val="45000"/>
                  </a:srgbClr>
                </a:gs>
                <a:gs pos="100000">
                  <a:srgbClr val="1E2849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>
              <a:defRPr/>
            </a:pPr>
            <a:endParaRPr sz="1600">
              <a:solidFill>
                <a:schemeClr val="bg1"/>
              </a:solidFill>
            </a:endParaRPr>
          </a:p>
        </p:txBody>
      </p:sp>
      <p:sp>
        <p:nvSpPr>
          <p:cNvPr id="20" name="Rectangle 20"/>
          <p:cNvSpPr/>
          <p:nvPr/>
        </p:nvSpPr>
        <p:spPr bwMode="auto">
          <a:xfrm>
            <a:off x="10777338" y="2107878"/>
            <a:ext cx="3233937" cy="66909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11000368" y="2275151"/>
            <a:ext cx="892121" cy="61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800" b="1" i="0">
                <a:solidFill>
                  <a:srgbClr val="00ADEF"/>
                </a:solidFill>
                <a:latin typeface="Segoe UI"/>
              </a:rPr>
              <a:t>04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10944610" y="2944241"/>
            <a:ext cx="28993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600" b="1" i="0">
                <a:solidFill>
                  <a:srgbClr val="FFFFFF"/>
                </a:solidFill>
                <a:latin typeface="Segoe UI"/>
              </a:rPr>
              <a:t>ЯЗЫК КАНАЛА</a:t>
            </a:r>
            <a:endParaRPr sz="1600"/>
          </a:p>
        </p:txBody>
      </p:sp>
      <p:sp>
        <p:nvSpPr>
          <p:cNvPr id="23" name="TextBox 22"/>
          <p:cNvSpPr txBox="1"/>
          <p:nvPr/>
        </p:nvSpPr>
        <p:spPr bwMode="auto">
          <a:xfrm>
            <a:off x="10944610" y="3724846"/>
            <a:ext cx="28993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>
                <a:solidFill>
                  <a:schemeClr val="bg1"/>
                </a:solidFill>
                <a:latin typeface="Segoe UI"/>
              </a:rPr>
              <a:t>Партнёры покупают решения, не технологии. Акцент на бизнес-ценности и модели продаж через канал.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499558" y="7148840"/>
            <a:ext cx="135267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600" b="1">
                <a:solidFill>
                  <a:srgbClr val="00AFBD"/>
                </a:solidFill>
              </a:rPr>
              <a:t>Вопросы: </a:t>
            </a:r>
            <a:r>
              <a:rPr lang="en-US" sz="1600">
                <a:solidFill>
                  <a:srgbClr val="00AFBD"/>
                </a:solidFill>
              </a:rPr>
              <a:t>up@axoftglobal.com</a:t>
            </a:r>
            <a:endParaRPr/>
          </a:p>
        </p:txBody>
      </p:sp>
      <p:sp>
        <p:nvSpPr>
          <p:cNvPr id="25" name="Rectangle 25"/>
          <p:cNvSpPr/>
          <p:nvPr/>
        </p:nvSpPr>
        <p:spPr bwMode="auto">
          <a:xfrm>
            <a:off x="582613" y="7575816"/>
            <a:ext cx="13428662" cy="180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499558" y="7688290"/>
            <a:ext cx="135117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900" b="0" i="0">
                <a:solidFill>
                  <a:srgbClr val="9EA5B8"/>
                </a:solidFill>
                <a:latin typeface="Segoe UI"/>
              </a:rPr>
              <a:t>Шаблон питч-дека  ·  UP: Axoft &amp; Сколково  ·  2026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200" b="1" i="0">
                <a:solidFill>
                  <a:srgbClr val="FFFFFF"/>
                </a:solidFill>
                <a:latin typeface="Segoe UI"/>
              </a:rPr>
              <a:t>Направления отбора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84495" y="1422678"/>
            <a:ext cx="13526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>
                <a:solidFill>
                  <a:schemeClr val="bg1"/>
                </a:solidFill>
              </a:rPr>
              <a:t>Продукт должен относиться к одному из 6 направлений программы UP</a:t>
            </a:r>
            <a:endParaRPr/>
          </a:p>
        </p:txBody>
      </p:sp>
      <p:sp>
        <p:nvSpPr>
          <p:cNvPr id="25" name="Rectangle 25"/>
          <p:cNvSpPr/>
          <p:nvPr/>
        </p:nvSpPr>
        <p:spPr bwMode="auto">
          <a:xfrm>
            <a:off x="582613" y="7575816"/>
            <a:ext cx="13428662" cy="180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499558" y="7688290"/>
            <a:ext cx="135117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900" b="0" i="0">
                <a:solidFill>
                  <a:srgbClr val="9EA5B8"/>
                </a:solidFill>
                <a:latin typeface="Segoe UI"/>
              </a:rPr>
              <a:t>Шаблон питч-дека  ·  UP: Axoft &amp; Сколково  ·  2026</a:t>
            </a:r>
            <a:endParaRPr/>
          </a:p>
        </p:txBody>
      </p:sp>
      <p:sp>
        <p:nvSpPr>
          <p:cNvPr id="27" name="Rectangle 4"/>
          <p:cNvSpPr/>
          <p:nvPr/>
        </p:nvSpPr>
        <p:spPr bwMode="auto">
          <a:xfrm>
            <a:off x="582612" y="2282189"/>
            <a:ext cx="4302789" cy="1688436"/>
          </a:xfrm>
          <a:prstGeom prst="rect">
            <a:avLst/>
          </a:prstGeom>
          <a:gradFill>
            <a:gsLst>
              <a:gs pos="16000">
                <a:srgbClr val="1E2849"/>
              </a:gs>
              <a:gs pos="56000">
                <a:srgbClr val="125D76"/>
              </a:gs>
              <a:gs pos="100000">
                <a:srgbClr val="00B0BD">
                  <a:alpha val="9000"/>
                </a:srgbClr>
              </a:gs>
            </a:gsLst>
            <a:lin ang="3600000" scaled="0"/>
          </a:gradFill>
          <a:ln w="9525">
            <a:gradFill>
              <a:gsLst>
                <a:gs pos="0">
                  <a:srgbClr val="00B0BD">
                    <a:alpha val="45000"/>
                  </a:srgbClr>
                </a:gs>
                <a:gs pos="100000">
                  <a:srgbClr val="1E2849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>
              <a:defRPr/>
            </a:pPr>
            <a:endParaRPr sz="1600">
              <a:solidFill>
                <a:schemeClr val="bg1"/>
              </a:solidFill>
            </a:endParaRPr>
          </a:p>
        </p:txBody>
      </p:sp>
      <p:sp>
        <p:nvSpPr>
          <p:cNvPr id="28" name="Rectangle 5"/>
          <p:cNvSpPr/>
          <p:nvPr/>
        </p:nvSpPr>
        <p:spPr bwMode="auto">
          <a:xfrm>
            <a:off x="582612" y="2282189"/>
            <a:ext cx="65359" cy="1688436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9" name="TextBox 28"/>
          <p:cNvSpPr txBox="1"/>
          <p:nvPr/>
        </p:nvSpPr>
        <p:spPr bwMode="auto">
          <a:xfrm>
            <a:off x="778688" y="2412906"/>
            <a:ext cx="653588" cy="59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200" b="1" i="0">
                <a:solidFill>
                  <a:srgbClr val="00ADEF"/>
                </a:solidFill>
                <a:latin typeface="Segoe UI"/>
              </a:rPr>
              <a:t>01</a:t>
            </a:r>
            <a:endParaRPr/>
          </a:p>
        </p:txBody>
      </p:sp>
      <p:sp>
        <p:nvSpPr>
          <p:cNvPr id="30" name="TextBox 29"/>
          <p:cNvSpPr txBox="1"/>
          <p:nvPr/>
        </p:nvSpPr>
        <p:spPr bwMode="auto">
          <a:xfrm>
            <a:off x="778688" y="2935777"/>
            <a:ext cx="3975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400" b="1" i="0">
                <a:solidFill>
                  <a:srgbClr val="FFFFFF"/>
                </a:solidFill>
                <a:latin typeface="Segoe UI"/>
              </a:rPr>
              <a:t>ИСКУССТВЕННЫЙ ИНТЕЛЛЕКТ</a:t>
            </a:r>
            <a:endParaRPr lang="ru-RU" sz="1400"/>
          </a:p>
        </p:txBody>
      </p:sp>
      <p:sp>
        <p:nvSpPr>
          <p:cNvPr id="31" name="TextBox 30"/>
          <p:cNvSpPr txBox="1"/>
          <p:nvPr/>
        </p:nvSpPr>
        <p:spPr bwMode="auto">
          <a:xfrm>
            <a:off x="778688" y="3347084"/>
            <a:ext cx="3975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>
                <a:solidFill>
                  <a:schemeClr val="bg1"/>
                </a:solidFill>
                <a:latin typeface="Segoe UI"/>
              </a:rPr>
              <a:t>ML, GenAI, речевые технологии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32" name="Rectangle 9"/>
          <p:cNvSpPr/>
          <p:nvPr/>
        </p:nvSpPr>
        <p:spPr bwMode="auto">
          <a:xfrm>
            <a:off x="5157729" y="2282189"/>
            <a:ext cx="4302789" cy="1688436"/>
          </a:xfrm>
          <a:prstGeom prst="rect">
            <a:avLst/>
          </a:prstGeom>
          <a:gradFill>
            <a:gsLst>
              <a:gs pos="16000">
                <a:srgbClr val="1E2849"/>
              </a:gs>
              <a:gs pos="56000">
                <a:srgbClr val="125D76"/>
              </a:gs>
              <a:gs pos="100000">
                <a:srgbClr val="00B0BD">
                  <a:alpha val="9000"/>
                </a:srgbClr>
              </a:gs>
            </a:gsLst>
            <a:lin ang="3600000" scaled="0"/>
          </a:gradFill>
          <a:ln w="9525">
            <a:gradFill>
              <a:gsLst>
                <a:gs pos="0">
                  <a:srgbClr val="00B0BD">
                    <a:alpha val="45000"/>
                  </a:srgbClr>
                </a:gs>
                <a:gs pos="100000">
                  <a:srgbClr val="1E2849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>
              <a:defRPr/>
            </a:pPr>
            <a:endParaRPr sz="1600">
              <a:solidFill>
                <a:schemeClr val="bg1"/>
              </a:solidFill>
            </a:endParaRPr>
          </a:p>
        </p:txBody>
      </p:sp>
      <p:sp>
        <p:nvSpPr>
          <p:cNvPr id="33" name="Rectangle 10"/>
          <p:cNvSpPr/>
          <p:nvPr/>
        </p:nvSpPr>
        <p:spPr bwMode="auto">
          <a:xfrm>
            <a:off x="5157729" y="2282189"/>
            <a:ext cx="65359" cy="1688436"/>
          </a:xfrm>
          <a:prstGeom prst="rect">
            <a:avLst/>
          </a:prstGeom>
          <a:solidFill>
            <a:srgbClr val="00B2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5353806" y="2412906"/>
            <a:ext cx="653588" cy="59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200" b="1" i="0">
                <a:solidFill>
                  <a:srgbClr val="00B27C"/>
                </a:solidFill>
                <a:latin typeface="Segoe UI"/>
              </a:rPr>
              <a:t>02</a:t>
            </a:r>
            <a:endParaRPr/>
          </a:p>
        </p:txBody>
      </p:sp>
      <p:sp>
        <p:nvSpPr>
          <p:cNvPr id="35" name="TextBox 34"/>
          <p:cNvSpPr txBox="1"/>
          <p:nvPr/>
        </p:nvSpPr>
        <p:spPr bwMode="auto">
          <a:xfrm>
            <a:off x="5353806" y="2935777"/>
            <a:ext cx="3975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400" b="1" i="0">
                <a:solidFill>
                  <a:srgbClr val="FFFFFF"/>
                </a:solidFill>
                <a:latin typeface="Segoe UI"/>
              </a:rPr>
              <a:t>ЦИФРОВИЗАЦИЯ ПРОМЫШЛЕННОСТИ</a:t>
            </a:r>
            <a:endParaRPr lang="ru-RU" sz="1400"/>
          </a:p>
        </p:txBody>
      </p:sp>
      <p:sp>
        <p:nvSpPr>
          <p:cNvPr id="36" name="TextBox 35"/>
          <p:cNvSpPr txBox="1"/>
          <p:nvPr/>
        </p:nvSpPr>
        <p:spPr bwMode="auto">
          <a:xfrm>
            <a:off x="5353806" y="3347084"/>
            <a:ext cx="3975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>
                <a:solidFill>
                  <a:schemeClr val="bg1"/>
                </a:solidFill>
                <a:latin typeface="Segoe UI"/>
              </a:rPr>
              <a:t>CAD/CAE, SCADA, IIoT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37" name="Rectangle 14"/>
          <p:cNvSpPr/>
          <p:nvPr/>
        </p:nvSpPr>
        <p:spPr bwMode="auto">
          <a:xfrm>
            <a:off x="9732846" y="2282189"/>
            <a:ext cx="4302789" cy="1688436"/>
          </a:xfrm>
          <a:prstGeom prst="rect">
            <a:avLst/>
          </a:prstGeom>
          <a:gradFill>
            <a:gsLst>
              <a:gs pos="16000">
                <a:srgbClr val="1E2849"/>
              </a:gs>
              <a:gs pos="56000">
                <a:srgbClr val="125D76"/>
              </a:gs>
              <a:gs pos="100000">
                <a:srgbClr val="00B0BD">
                  <a:alpha val="9000"/>
                </a:srgbClr>
              </a:gs>
            </a:gsLst>
            <a:lin ang="3600000" scaled="0"/>
          </a:gradFill>
          <a:ln w="9525">
            <a:gradFill>
              <a:gsLst>
                <a:gs pos="0">
                  <a:srgbClr val="00B0BD">
                    <a:alpha val="45000"/>
                  </a:srgbClr>
                </a:gs>
                <a:gs pos="100000">
                  <a:srgbClr val="1E2849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>
              <a:defRPr/>
            </a:pPr>
            <a:endParaRPr sz="1600">
              <a:solidFill>
                <a:schemeClr val="bg1"/>
              </a:solidFill>
            </a:endParaRPr>
          </a:p>
        </p:txBody>
      </p:sp>
      <p:sp>
        <p:nvSpPr>
          <p:cNvPr id="38" name="Rectangle 15"/>
          <p:cNvSpPr/>
          <p:nvPr/>
        </p:nvSpPr>
        <p:spPr bwMode="auto">
          <a:xfrm>
            <a:off x="9732846" y="2282189"/>
            <a:ext cx="65359" cy="1688436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9" name="TextBox 38"/>
          <p:cNvSpPr txBox="1"/>
          <p:nvPr/>
        </p:nvSpPr>
        <p:spPr bwMode="auto">
          <a:xfrm>
            <a:off x="9928923" y="2412906"/>
            <a:ext cx="653588" cy="59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200" b="1" i="0">
                <a:solidFill>
                  <a:srgbClr val="00B0BD"/>
                </a:solidFill>
                <a:latin typeface="Segoe UI"/>
              </a:rPr>
              <a:t>03</a:t>
            </a:r>
            <a:endParaRPr/>
          </a:p>
        </p:txBody>
      </p:sp>
      <p:sp>
        <p:nvSpPr>
          <p:cNvPr id="40" name="TextBox 39"/>
          <p:cNvSpPr txBox="1"/>
          <p:nvPr/>
        </p:nvSpPr>
        <p:spPr bwMode="auto">
          <a:xfrm>
            <a:off x="9928923" y="2935777"/>
            <a:ext cx="3975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b="1" i="0">
                <a:solidFill>
                  <a:srgbClr val="FFFFFF"/>
                </a:solidFill>
                <a:latin typeface="Segoe UI"/>
              </a:rPr>
              <a:t>UC </a:t>
            </a:r>
            <a:r>
              <a:rPr lang="ru-RU" sz="1400" b="1" i="0">
                <a:solidFill>
                  <a:srgbClr val="FFFFFF"/>
                </a:solidFill>
                <a:latin typeface="Segoe UI"/>
              </a:rPr>
              <a:t>И КОММУНИКАЦИИ</a:t>
            </a:r>
            <a:endParaRPr lang="ru-RU" sz="1400"/>
          </a:p>
        </p:txBody>
      </p:sp>
      <p:sp>
        <p:nvSpPr>
          <p:cNvPr id="41" name="TextBox 40"/>
          <p:cNvSpPr txBox="1"/>
          <p:nvPr/>
        </p:nvSpPr>
        <p:spPr bwMode="auto">
          <a:xfrm>
            <a:off x="9928923" y="3347084"/>
            <a:ext cx="3975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>
                <a:solidFill>
                  <a:schemeClr val="bg1"/>
                </a:solidFill>
                <a:latin typeface="Segoe UI"/>
              </a:rPr>
              <a:t>ВКС, почта, collaboration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42" name="Rectangle 19"/>
          <p:cNvSpPr/>
          <p:nvPr/>
        </p:nvSpPr>
        <p:spPr bwMode="auto">
          <a:xfrm>
            <a:off x="582612" y="4188488"/>
            <a:ext cx="4302789" cy="1688436"/>
          </a:xfrm>
          <a:prstGeom prst="rect">
            <a:avLst/>
          </a:prstGeom>
          <a:gradFill>
            <a:gsLst>
              <a:gs pos="16000">
                <a:srgbClr val="1E2849"/>
              </a:gs>
              <a:gs pos="56000">
                <a:srgbClr val="125D76"/>
              </a:gs>
              <a:gs pos="100000">
                <a:srgbClr val="00B0BD">
                  <a:alpha val="9000"/>
                </a:srgbClr>
              </a:gs>
            </a:gsLst>
            <a:lin ang="3600000" scaled="0"/>
          </a:gradFill>
          <a:ln w="9525">
            <a:gradFill>
              <a:gsLst>
                <a:gs pos="0">
                  <a:srgbClr val="00B0BD">
                    <a:alpha val="45000"/>
                  </a:srgbClr>
                </a:gs>
                <a:gs pos="100000">
                  <a:srgbClr val="1E2849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>
              <a:defRPr/>
            </a:pPr>
            <a:endParaRPr sz="1600">
              <a:solidFill>
                <a:schemeClr val="bg1"/>
              </a:solidFill>
            </a:endParaRPr>
          </a:p>
        </p:txBody>
      </p:sp>
      <p:sp>
        <p:nvSpPr>
          <p:cNvPr id="43" name="Rectangle 20"/>
          <p:cNvSpPr/>
          <p:nvPr/>
        </p:nvSpPr>
        <p:spPr bwMode="auto">
          <a:xfrm>
            <a:off x="582612" y="4188488"/>
            <a:ext cx="65359" cy="1688436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778688" y="4319206"/>
            <a:ext cx="653588" cy="59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200" b="1" i="0">
                <a:solidFill>
                  <a:srgbClr val="00ADEF"/>
                </a:solidFill>
                <a:latin typeface="Segoe UI"/>
              </a:rPr>
              <a:t>04</a:t>
            </a:r>
            <a:endParaRPr/>
          </a:p>
        </p:txBody>
      </p:sp>
      <p:sp>
        <p:nvSpPr>
          <p:cNvPr id="45" name="TextBox 44"/>
          <p:cNvSpPr txBox="1"/>
          <p:nvPr/>
        </p:nvSpPr>
        <p:spPr bwMode="auto">
          <a:xfrm>
            <a:off x="778688" y="4842076"/>
            <a:ext cx="3975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400" b="1" i="0">
                <a:solidFill>
                  <a:srgbClr val="FFFFFF"/>
                </a:solidFill>
                <a:latin typeface="Segoe UI"/>
              </a:rPr>
              <a:t>БЕЗОПАСНАЯ РАЗРАБОТКА ПО</a:t>
            </a:r>
            <a:endParaRPr lang="ru-RU" sz="140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778688" y="5253383"/>
            <a:ext cx="3975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>
                <a:solidFill>
                  <a:schemeClr val="bg1"/>
                </a:solidFill>
                <a:latin typeface="Segoe UI"/>
              </a:rPr>
              <a:t>AppSec, SAST/DAST (РБПО)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47" name="Rectangle 24"/>
          <p:cNvSpPr/>
          <p:nvPr/>
        </p:nvSpPr>
        <p:spPr bwMode="auto">
          <a:xfrm>
            <a:off x="5157729" y="4188488"/>
            <a:ext cx="4302789" cy="1688436"/>
          </a:xfrm>
          <a:prstGeom prst="rect">
            <a:avLst/>
          </a:prstGeom>
          <a:gradFill>
            <a:gsLst>
              <a:gs pos="16000">
                <a:srgbClr val="1E2849"/>
              </a:gs>
              <a:gs pos="56000">
                <a:srgbClr val="125D76"/>
              </a:gs>
              <a:gs pos="100000">
                <a:srgbClr val="00B0BD">
                  <a:alpha val="9000"/>
                </a:srgbClr>
              </a:gs>
            </a:gsLst>
            <a:lin ang="3600000" scaled="0"/>
          </a:gradFill>
          <a:ln w="9525">
            <a:gradFill>
              <a:gsLst>
                <a:gs pos="0">
                  <a:srgbClr val="00B0BD">
                    <a:alpha val="45000"/>
                  </a:srgbClr>
                </a:gs>
                <a:gs pos="100000">
                  <a:srgbClr val="1E2849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>
              <a:defRPr/>
            </a:pPr>
            <a:endParaRPr sz="1600">
              <a:solidFill>
                <a:schemeClr val="bg1"/>
              </a:solidFill>
            </a:endParaRPr>
          </a:p>
        </p:txBody>
      </p:sp>
      <p:sp>
        <p:nvSpPr>
          <p:cNvPr id="48" name="Rectangle 25"/>
          <p:cNvSpPr/>
          <p:nvPr/>
        </p:nvSpPr>
        <p:spPr bwMode="auto">
          <a:xfrm>
            <a:off x="5157729" y="4188488"/>
            <a:ext cx="65359" cy="1688436"/>
          </a:xfrm>
          <a:prstGeom prst="rect">
            <a:avLst/>
          </a:prstGeom>
          <a:solidFill>
            <a:srgbClr val="00B2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9" name="TextBox 48"/>
          <p:cNvSpPr txBox="1"/>
          <p:nvPr/>
        </p:nvSpPr>
        <p:spPr bwMode="auto">
          <a:xfrm>
            <a:off x="5353806" y="4319206"/>
            <a:ext cx="653588" cy="59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200" b="1" i="0">
                <a:solidFill>
                  <a:srgbClr val="00B27C"/>
                </a:solidFill>
                <a:latin typeface="Segoe UI"/>
              </a:rPr>
              <a:t>05</a:t>
            </a:r>
            <a:endParaRPr/>
          </a:p>
        </p:txBody>
      </p:sp>
      <p:sp>
        <p:nvSpPr>
          <p:cNvPr id="50" name="TextBox 49"/>
          <p:cNvSpPr txBox="1"/>
          <p:nvPr/>
        </p:nvSpPr>
        <p:spPr bwMode="auto">
          <a:xfrm>
            <a:off x="5353806" y="4842076"/>
            <a:ext cx="3975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400" b="1" i="0">
                <a:solidFill>
                  <a:srgbClr val="FFFFFF"/>
                </a:solidFill>
                <a:latin typeface="Segoe UI"/>
              </a:rPr>
              <a:t>ПРОМЫШЛЕННАЯ РОБОТИЗАЦИЯ</a:t>
            </a:r>
            <a:endParaRPr lang="ru-RU" sz="1400"/>
          </a:p>
        </p:txBody>
      </p:sp>
      <p:sp>
        <p:nvSpPr>
          <p:cNvPr id="51" name="TextBox 50"/>
          <p:cNvSpPr txBox="1"/>
          <p:nvPr/>
        </p:nvSpPr>
        <p:spPr bwMode="auto">
          <a:xfrm>
            <a:off x="5353806" y="5253383"/>
            <a:ext cx="3975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>
                <a:solidFill>
                  <a:schemeClr val="bg1"/>
                </a:solidFill>
                <a:latin typeface="Segoe UI"/>
              </a:rPr>
              <a:t>Промышленные роботы, коботы, автоматизация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52" name="Rectangle 29"/>
          <p:cNvSpPr/>
          <p:nvPr/>
        </p:nvSpPr>
        <p:spPr bwMode="auto">
          <a:xfrm>
            <a:off x="9732846" y="4188488"/>
            <a:ext cx="4302789" cy="1688436"/>
          </a:xfrm>
          <a:prstGeom prst="rect">
            <a:avLst/>
          </a:prstGeom>
          <a:gradFill>
            <a:gsLst>
              <a:gs pos="16000">
                <a:srgbClr val="1E2849"/>
              </a:gs>
              <a:gs pos="56000">
                <a:srgbClr val="125D76"/>
              </a:gs>
              <a:gs pos="100000">
                <a:srgbClr val="00B0BD">
                  <a:alpha val="9000"/>
                </a:srgbClr>
              </a:gs>
            </a:gsLst>
            <a:lin ang="3600000" scaled="0"/>
          </a:gradFill>
          <a:ln w="9525">
            <a:gradFill>
              <a:gsLst>
                <a:gs pos="0">
                  <a:srgbClr val="00B0BD">
                    <a:alpha val="45000"/>
                  </a:srgbClr>
                </a:gs>
                <a:gs pos="100000">
                  <a:srgbClr val="1E2849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>
              <a:defRPr/>
            </a:pPr>
            <a:endParaRPr sz="1600">
              <a:solidFill>
                <a:schemeClr val="bg1"/>
              </a:solidFill>
            </a:endParaRPr>
          </a:p>
        </p:txBody>
      </p:sp>
      <p:sp>
        <p:nvSpPr>
          <p:cNvPr id="53" name="Rectangle 30"/>
          <p:cNvSpPr/>
          <p:nvPr/>
        </p:nvSpPr>
        <p:spPr bwMode="auto">
          <a:xfrm>
            <a:off x="9732846" y="4188488"/>
            <a:ext cx="65359" cy="1688436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4" name="TextBox 53"/>
          <p:cNvSpPr txBox="1"/>
          <p:nvPr/>
        </p:nvSpPr>
        <p:spPr bwMode="auto">
          <a:xfrm>
            <a:off x="9928923" y="4319206"/>
            <a:ext cx="653588" cy="59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200" b="1" i="0">
                <a:solidFill>
                  <a:srgbClr val="00B0BD"/>
                </a:solidFill>
                <a:latin typeface="Segoe UI"/>
              </a:rPr>
              <a:t>06</a:t>
            </a:r>
            <a:endParaRPr/>
          </a:p>
        </p:txBody>
      </p:sp>
      <p:sp>
        <p:nvSpPr>
          <p:cNvPr id="55" name="TextBox 54"/>
          <p:cNvSpPr txBox="1"/>
          <p:nvPr/>
        </p:nvSpPr>
        <p:spPr bwMode="auto">
          <a:xfrm>
            <a:off x="9928923" y="4842076"/>
            <a:ext cx="3975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400" b="1" i="0">
                <a:solidFill>
                  <a:srgbClr val="FFFFFF"/>
                </a:solidFill>
                <a:latin typeface="Segoe UI"/>
              </a:rPr>
              <a:t>БАС / АНТИ-БПЛА</a:t>
            </a:r>
            <a:endParaRPr lang="ru-RU" sz="1400"/>
          </a:p>
        </p:txBody>
      </p:sp>
      <p:sp>
        <p:nvSpPr>
          <p:cNvPr id="56" name="TextBox 55"/>
          <p:cNvSpPr txBox="1"/>
          <p:nvPr/>
        </p:nvSpPr>
        <p:spPr bwMode="auto">
          <a:xfrm>
            <a:off x="9928923" y="5253383"/>
            <a:ext cx="3975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>
                <a:solidFill>
                  <a:schemeClr val="bg1"/>
                </a:solidFill>
                <a:latin typeface="Segoe UI"/>
              </a:rPr>
              <a:t>Беспилотные авиасистемы, защита от БПЛА</a:t>
            </a:r>
            <a:endParaRPr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0">
                <a:solidFill>
                  <a:srgbClr val="00B0BD"/>
                </a:solidFill>
              </a:rPr>
              <a:t>01</a:t>
            </a:r>
            <a:r>
              <a:rPr lang="ru-RU" b="0"/>
              <a:t> · проблема и решение  —  1/2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1518285"/>
            <a:ext cx="11091672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5200" b="1" i="0">
                <a:solidFill>
                  <a:srgbClr val="FFFFFF"/>
                </a:solidFill>
                <a:latin typeface="Segoe UI"/>
              </a:rPr>
              <a:t>ПРОБЛЕМА</a:t>
            </a:r>
            <a:endParaRPr/>
          </a:p>
        </p:txBody>
      </p:sp>
      <p:sp>
        <p:nvSpPr>
          <p:cNvPr id="6" name="Rectangle 5"/>
          <p:cNvSpPr/>
          <p:nvPr/>
        </p:nvSpPr>
        <p:spPr bwMode="auto">
          <a:xfrm>
            <a:off x="548640" y="2736562"/>
            <a:ext cx="2743200" cy="381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548640" y="2965162"/>
            <a:ext cx="11091672" cy="29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300" b="0" i="1">
                <a:solidFill>
                  <a:schemeClr val="bg1"/>
                </a:solidFill>
                <a:latin typeface="Segoe UI"/>
              </a:rPr>
              <a:t>↓  Разместите ваш контент здесь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8" name="Rectangle 25"/>
          <p:cNvSpPr/>
          <p:nvPr/>
        </p:nvSpPr>
        <p:spPr bwMode="auto">
          <a:xfrm>
            <a:off x="582613" y="7575816"/>
            <a:ext cx="13428662" cy="180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499558" y="7688290"/>
            <a:ext cx="135117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900" b="0" i="0">
                <a:solidFill>
                  <a:srgbClr val="9EA5B8"/>
                </a:solidFill>
                <a:latin typeface="Segoe UI"/>
              </a:rPr>
              <a:t>Шаблон питч-дека  ·  UP: Axoft &amp; Сколково  ·  2026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0">
                <a:solidFill>
                  <a:srgbClr val="00B0BD"/>
                </a:solidFill>
              </a:rPr>
              <a:t>01</a:t>
            </a:r>
            <a:r>
              <a:rPr lang="ru-RU" b="0"/>
              <a:t> · проблема и решение  —  2/2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1518285"/>
            <a:ext cx="110916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5200" b="1" i="0">
                <a:solidFill>
                  <a:srgbClr val="FFFFFF"/>
                </a:solidFill>
                <a:latin typeface="Segoe UI"/>
              </a:rPr>
              <a:t>РЕШЕНИЕ</a:t>
            </a:r>
            <a:endParaRPr/>
          </a:p>
        </p:txBody>
      </p:sp>
      <p:sp>
        <p:nvSpPr>
          <p:cNvPr id="4" name="Rectangle 5"/>
          <p:cNvSpPr/>
          <p:nvPr/>
        </p:nvSpPr>
        <p:spPr bwMode="auto">
          <a:xfrm>
            <a:off x="548640" y="2736562"/>
            <a:ext cx="2743200" cy="381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48640" y="2965162"/>
            <a:ext cx="11091672" cy="29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300" b="0" i="1">
                <a:solidFill>
                  <a:schemeClr val="bg1"/>
                </a:solidFill>
                <a:latin typeface="Segoe UI"/>
              </a:rPr>
              <a:t>↓  Разместите ваш контент здесь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Rectangle 25"/>
          <p:cNvSpPr/>
          <p:nvPr/>
        </p:nvSpPr>
        <p:spPr bwMode="auto">
          <a:xfrm>
            <a:off x="582613" y="7575816"/>
            <a:ext cx="13428662" cy="180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99558" y="7688290"/>
            <a:ext cx="135117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900" b="0" i="0">
                <a:solidFill>
                  <a:srgbClr val="9EA5B8"/>
                </a:solidFill>
                <a:latin typeface="Segoe UI"/>
              </a:rPr>
              <a:t>Шаблон питч-дека  ·  UP: Axoft &amp; Сколково  ·  2026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0">
                <a:solidFill>
                  <a:srgbClr val="00B0BD"/>
                </a:solidFill>
              </a:rPr>
              <a:t>02</a:t>
            </a:r>
            <a:r>
              <a:rPr lang="ru-RU" b="0"/>
              <a:t> · ценностное предложение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1518285"/>
            <a:ext cx="110916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5200" b="1" i="0">
                <a:solidFill>
                  <a:srgbClr val="FFFFFF"/>
                </a:solidFill>
                <a:latin typeface="Segoe UI"/>
              </a:rPr>
              <a:t>ЦЕННОСТНОЕ ПРЕДЛОЖЕНИЕ</a:t>
            </a:r>
            <a:endParaRPr lang="ru-RU" sz="5400"/>
          </a:p>
        </p:txBody>
      </p:sp>
      <p:sp>
        <p:nvSpPr>
          <p:cNvPr id="4" name="Rectangle 5"/>
          <p:cNvSpPr/>
          <p:nvPr/>
        </p:nvSpPr>
        <p:spPr bwMode="auto">
          <a:xfrm>
            <a:off x="548640" y="2736562"/>
            <a:ext cx="2743200" cy="381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48640" y="2965162"/>
            <a:ext cx="11091672" cy="29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300" b="0" i="1">
                <a:solidFill>
                  <a:schemeClr val="bg1"/>
                </a:solidFill>
                <a:latin typeface="Segoe UI"/>
              </a:rPr>
              <a:t>↓  Разместите ваш контент здесь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Rectangle 25"/>
          <p:cNvSpPr/>
          <p:nvPr/>
        </p:nvSpPr>
        <p:spPr bwMode="auto">
          <a:xfrm>
            <a:off x="582613" y="7575816"/>
            <a:ext cx="13428662" cy="180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99558" y="7688290"/>
            <a:ext cx="135117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900" b="0" i="0">
                <a:solidFill>
                  <a:srgbClr val="9EA5B8"/>
                </a:solidFill>
                <a:latin typeface="Segoe UI"/>
              </a:rPr>
              <a:t>Шаблон питч-дека  ·  UP: Axoft &amp; Сколково  ·  2026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0">
                <a:solidFill>
                  <a:srgbClr val="00B0BD"/>
                </a:solidFill>
              </a:rPr>
              <a:t>03</a:t>
            </a:r>
            <a:r>
              <a:rPr lang="ru-RU" b="0"/>
              <a:t> · рынок и аудитория  —  1/2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1518285"/>
            <a:ext cx="110916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5200" b="1" i="0">
                <a:solidFill>
                  <a:srgbClr val="FFFFFF"/>
                </a:solidFill>
                <a:latin typeface="Segoe UI"/>
              </a:rPr>
              <a:t>ЦЕЛЕВАЯ АУДИТОРИЯ</a:t>
            </a:r>
            <a:endParaRPr/>
          </a:p>
        </p:txBody>
      </p:sp>
      <p:sp>
        <p:nvSpPr>
          <p:cNvPr id="4" name="Rectangle 5"/>
          <p:cNvSpPr/>
          <p:nvPr/>
        </p:nvSpPr>
        <p:spPr bwMode="auto">
          <a:xfrm>
            <a:off x="548640" y="2736562"/>
            <a:ext cx="2743200" cy="381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48640" y="2965162"/>
            <a:ext cx="11091672" cy="29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300" b="0" i="1">
                <a:solidFill>
                  <a:schemeClr val="bg1"/>
                </a:solidFill>
                <a:latin typeface="Segoe UI"/>
              </a:rPr>
              <a:t>↓  Разместите ваш контент здесь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Rectangle 25"/>
          <p:cNvSpPr/>
          <p:nvPr/>
        </p:nvSpPr>
        <p:spPr bwMode="auto">
          <a:xfrm>
            <a:off x="582613" y="7575816"/>
            <a:ext cx="13428662" cy="180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99558" y="7688290"/>
            <a:ext cx="135117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900" b="0" i="0">
                <a:solidFill>
                  <a:srgbClr val="9EA5B8"/>
                </a:solidFill>
                <a:latin typeface="Segoe UI"/>
              </a:rPr>
              <a:t>Шаблон питч-дека  ·  UP: Axoft &amp; Сколково  ·  2026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0">
                <a:solidFill>
                  <a:srgbClr val="00B0BD"/>
                </a:solidFill>
              </a:rPr>
              <a:t>03</a:t>
            </a:r>
            <a:r>
              <a:rPr lang="ru-RU" b="0"/>
              <a:t> · рынок и аудитория  —  2/2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1518285"/>
            <a:ext cx="110916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5200" b="1" i="0">
                <a:solidFill>
                  <a:srgbClr val="FFFFFF"/>
                </a:solidFill>
                <a:latin typeface="Segoe UI"/>
              </a:rPr>
              <a:t>ОБЪЁМ И ДИНАМИКА РЫНКА</a:t>
            </a:r>
            <a:endParaRPr/>
          </a:p>
        </p:txBody>
      </p:sp>
      <p:sp>
        <p:nvSpPr>
          <p:cNvPr id="4" name="Rectangle 5"/>
          <p:cNvSpPr/>
          <p:nvPr/>
        </p:nvSpPr>
        <p:spPr bwMode="auto">
          <a:xfrm>
            <a:off x="548640" y="2736562"/>
            <a:ext cx="2743200" cy="381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48640" y="2965162"/>
            <a:ext cx="11091672" cy="29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300" b="0" i="1">
                <a:solidFill>
                  <a:schemeClr val="bg1"/>
                </a:solidFill>
                <a:latin typeface="Segoe UI"/>
              </a:rPr>
              <a:t>↓  Разместите ваш контент здесь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Rectangle 25"/>
          <p:cNvSpPr/>
          <p:nvPr/>
        </p:nvSpPr>
        <p:spPr bwMode="auto">
          <a:xfrm>
            <a:off x="582613" y="7575816"/>
            <a:ext cx="13428662" cy="180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99558" y="7688290"/>
            <a:ext cx="135117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900" b="0" i="0">
                <a:solidFill>
                  <a:srgbClr val="9EA5B8"/>
                </a:solidFill>
                <a:latin typeface="Segoe UI"/>
              </a:rPr>
              <a:t>Шаблон питч-дека  ·  UP: Axoft &amp; Сколково  ·  2026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0">
                <a:solidFill>
                  <a:srgbClr val="00B0BD"/>
                </a:solidFill>
              </a:rPr>
              <a:t>04</a:t>
            </a:r>
            <a:r>
              <a:rPr lang="ru-RU" b="0"/>
              <a:t> · продукт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1518285"/>
            <a:ext cx="110916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5200" b="1" i="0">
                <a:solidFill>
                  <a:srgbClr val="FFFFFF"/>
                </a:solidFill>
                <a:latin typeface="Segoe UI"/>
              </a:rPr>
              <a:t>ПРОДУКТ</a:t>
            </a:r>
            <a:endParaRPr/>
          </a:p>
        </p:txBody>
      </p:sp>
      <p:sp>
        <p:nvSpPr>
          <p:cNvPr id="4" name="Rectangle 5"/>
          <p:cNvSpPr/>
          <p:nvPr/>
        </p:nvSpPr>
        <p:spPr bwMode="auto">
          <a:xfrm>
            <a:off x="548640" y="2736562"/>
            <a:ext cx="2743200" cy="381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48640" y="2965162"/>
            <a:ext cx="11091672" cy="29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300" b="0" i="1">
                <a:solidFill>
                  <a:schemeClr val="bg1"/>
                </a:solidFill>
                <a:latin typeface="Segoe UI"/>
              </a:rPr>
              <a:t>↓  Разместите ваш контент здесь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Rectangle 25"/>
          <p:cNvSpPr/>
          <p:nvPr/>
        </p:nvSpPr>
        <p:spPr bwMode="auto">
          <a:xfrm>
            <a:off x="582613" y="7575816"/>
            <a:ext cx="13428662" cy="18000"/>
          </a:xfrm>
          <a:prstGeom prst="rect">
            <a:avLst/>
          </a:prstGeom>
          <a:solidFill>
            <a:srgbClr val="00B0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99558" y="7688290"/>
            <a:ext cx="135117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900" b="0" i="0">
                <a:solidFill>
                  <a:srgbClr val="9EA5B8"/>
                </a:solidFill>
                <a:latin typeface="Segoe UI"/>
              </a:rPr>
              <a:t>Шаблон питч-дека  ·  UP: Axoft &amp; Сколково  ·  2026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аксофт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BD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Segoe UI"/>
        <a:ea typeface="Liberation Sans"/>
        <a:cs typeface="Liberation Sans"/>
      </a:majorFont>
      <a:minorFont>
        <a:latin typeface="Segoe UI"/>
        <a:ea typeface="Liberation Sans"/>
        <a:cs typeface="Liberation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2761</Words>
  <Application>Microsoft Office PowerPoint</Application>
  <DocSecurity>0</DocSecurity>
  <PresentationFormat>Произвольный</PresentationFormat>
  <Paragraphs>352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Segoe UI</vt:lpstr>
      <vt:lpstr>Courier New</vt:lpstr>
      <vt:lpstr>Liberation Sans</vt:lpstr>
      <vt:lpstr>Arial</vt:lpstr>
      <vt:lpstr>Calibri</vt:lpstr>
      <vt:lpstr>Office Theme</vt:lpstr>
      <vt:lpstr>Презентация PowerPoint</vt:lpstr>
      <vt:lpstr>Как работать с шаблоном</vt:lpstr>
      <vt:lpstr>Направления отбора</vt:lpstr>
      <vt:lpstr>01 · проблема и решение  —  1/2</vt:lpstr>
      <vt:lpstr>01 · проблема и решение  —  2/2</vt:lpstr>
      <vt:lpstr>02 · ценностное предложение</vt:lpstr>
      <vt:lpstr>03 · рынок и аудитория  —  1/2</vt:lpstr>
      <vt:lpstr>03 · рынок и аудитория  —  2/2</vt:lpstr>
      <vt:lpstr>04 · продукт</vt:lpstr>
      <vt:lpstr>05 · конкуренция</vt:lpstr>
      <vt:lpstr>06 · бизнес-модель и план развития  —  1/2</vt:lpstr>
      <vt:lpstr>06 · бизнес-модель и план развития  —  2/2</vt:lpstr>
      <vt:lpstr>07 · команда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Anton Ryazanov</dc:creator>
  <cp:keywords/>
  <dc:description/>
  <cp:lastModifiedBy>Orlov Dmitry</cp:lastModifiedBy>
  <cp:revision>143</cp:revision>
  <dcterms:created xsi:type="dcterms:W3CDTF">2025-11-06T12:21:50Z</dcterms:created>
  <dcterms:modified xsi:type="dcterms:W3CDTF">2026-06-23T08:06:19Z</dcterms:modified>
  <cp:category/>
  <dc:identifier/>
  <cp:contentStatus/>
  <dc:language/>
  <cp:version/>
</cp:coreProperties>
</file>